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Roboto"/>
      <p:regular r:id="rId81"/>
      <p:bold r:id="rId82"/>
      <p:italic r:id="rId83"/>
      <p:boldItalic r:id="rId84"/>
    </p:embeddedFont>
    <p:embeddedFont>
      <p:font typeface="Open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7.xml"/><Relationship Id="rId86" Type="http://schemas.openxmlformats.org/officeDocument/2006/relationships/font" Target="fonts/OpenSans-bold.fntdata"/><Relationship Id="rId41" Type="http://schemas.openxmlformats.org/officeDocument/2006/relationships/slide" Target="slides/slide36.xml"/><Relationship Id="rId85" Type="http://schemas.openxmlformats.org/officeDocument/2006/relationships/font" Target="fonts/OpenSans-regular.fntdata"/><Relationship Id="rId44" Type="http://schemas.openxmlformats.org/officeDocument/2006/relationships/slide" Target="slides/slide39.xml"/><Relationship Id="rId88" Type="http://schemas.openxmlformats.org/officeDocument/2006/relationships/font" Target="fonts/OpenSans-boldItalic.fntdata"/><Relationship Id="rId43" Type="http://schemas.openxmlformats.org/officeDocument/2006/relationships/slide" Target="slides/slide38.xml"/><Relationship Id="rId87" Type="http://schemas.openxmlformats.org/officeDocument/2006/relationships/font" Target="fonts/OpenSans-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7f1e165d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7f1e165d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7faa4108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7faa4108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7f1e165d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7f1e165d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7f1e165d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7f1e165d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7e079aa2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7e079aa2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7e079aa2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7e079aa2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7e079aa2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7e079aa2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7e079aa2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7e079aa2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7faa4108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7faa4108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8044ad3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8044ad3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8044ad3e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8044ad3e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7e079aa2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7e079aa2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 outlining 3 phases of methodology and corresponding data sets: (1) creation and validation of OpinionFinder and GPOMS public mood time series from October 2008 to December 2008 (Presidential Election and Thanksgiving), (2) use of Granger causality analysis to determine correlation between DJIA, OpinionFinder and GPOMS public mood from August 2008 to December 2008, and (3) training of a Self-Organizing Fuzzy Neural Network to predict DJIA values on the basis of various combinations of past DJIA values and OF and GPOMS public mood data from March 2008 to December 2008.</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7e079aa2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7e079aa2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7e079aa2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7e079aa2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8044ad3e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8044ad3e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7e079aa2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7e079aa2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7faa4108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7faa4108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7e079aa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7e079aa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7e079aa2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7e079aa2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7e079aa2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7e079aa2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8044ad3e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8044ad3e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8044ad3e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8044ad3e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7e079aa2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7e079aa2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 of words: Stop words are removed</a:t>
            </a:r>
            <a:endParaRPr/>
          </a:p>
          <a:p>
            <a:pPr indent="0" lvl="0" marL="0" rtl="0" algn="l">
              <a:spcBef>
                <a:spcPts val="0"/>
              </a:spcBef>
              <a:spcAft>
                <a:spcPts val="0"/>
              </a:spcAft>
              <a:buNone/>
            </a:pPr>
            <a:r>
              <a:rPr lang="en"/>
              <a:t>Noun Phrasing: POS tagger plus surrounding context</a:t>
            </a:r>
            <a:endParaRPr/>
          </a:p>
          <a:p>
            <a:pPr indent="0" lvl="0" marL="0" rtl="0" algn="l">
              <a:spcBef>
                <a:spcPts val="0"/>
              </a:spcBef>
              <a:spcAft>
                <a:spcPts val="0"/>
              </a:spcAft>
              <a:buNone/>
            </a:pPr>
            <a:r>
              <a:rPr lang="en"/>
              <a:t>Named Entities: Noun phrases plus pre-determined entities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8044ad3e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8044ad3e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8044ad3e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8044ad3e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8044ad3e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8044ad3e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7e079aa2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7e079aa2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M1, uses only extracted article terms for its prediction. While no baseline stock price exists within this model, we chose it because of its frequent usage in prior studies on directional classification of stock prices. Model M2, uses extracted article terms and the stock price at the time the article was released. We feel that given a baseline of stock price that this 15 model will fare better. Model M3, uses extracted terms and a regressed estimate of the +20 minute stock price. This model may lead to better predictive results should the article terms have no impact on the movement of the stock price.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7faa41085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7faa41085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7e079aa2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7e079aa2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7e079aa2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7e079aa2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7e079aa2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7e079aa2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7e079aa2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7e079aa2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7faa41085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7faa41085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7e079aa2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7e079aa2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7faa41085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7faa41085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7faa41085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7faa41085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7faa41085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7faa41085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7faa41085_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7faa41085_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7e079aa2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7e079aa2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7e079aa2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7e079aa2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7e079aa2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7e079aa2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7e079aa2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7e079aa2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7e079aa2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7e079aa2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7e079aa2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7e079aa2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7e079aa2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7e079aa2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7e079aa2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7e079aa2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7e079aa2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7e079aa2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Linear network model in this case is a logistic regression applied to an un-weighted average of dense word vectors. The advantage of this model is that it is simple while it also takes advantage of the unsupervised pre-training of the word embeddings. This also means that is very fast and computationally cheap compared to other models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7faa41085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7faa41085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 Three 1-dimensional convolution layers applied in parallel to the input embedding sequence. Each convolution layer uses a different filter size {3, 4, 5} and captures sentence information at different scales ( 3-gram, 4-gram, 5-gram ). The convolution filters learn translation-invariant representations which is useful for language because it allows for weight sharing between neurons and thus reduces significantly the number of weights compared to a fully connected layer. We use 100 filters for each layer and ReLu as a non-linearity for the convolution layers. </a:t>
            </a:r>
            <a:endParaRPr/>
          </a:p>
          <a:p>
            <a:pPr indent="0" lvl="0" marL="0" rtl="0" algn="l">
              <a:spcBef>
                <a:spcPts val="0"/>
              </a:spcBef>
              <a:spcAft>
                <a:spcPts val="0"/>
              </a:spcAft>
              <a:buNone/>
            </a:pPr>
            <a:r>
              <a:rPr lang="en"/>
              <a:t>Max-pooling : Applies a max operation across the sequence and returns an output that has the same size as the number of filters in each convolution layer. • Concat Layer : Concatenates the output of each Max-pooling together. • Linear Layer : Applies a linear mapping from the concat layer to the output. • Sigmoid Activation : Maps the output to the [0,1] range.</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7faa41085_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7faa41085_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Forward LSTM : Sequential layer that is applied to the list of word embeddings from the 47 first token in the sentence to the last token and outputs the lstm cell state of the last token of the sentence. • Backward LSTM : Sequential layer that is applied to the list of word embeddings from the last token in the sentence to the first token and outputs the lstm cell state of the first token of the sentence. • Concat Layer : Concatenates the output of each LSTM layer. • Linear Layer : Applies a linear mapping from the concat layer to the output. • Sigmoid Activation : Maps the output to the [0,1] range.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7f1e164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7f1e164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47e079aa2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47e079aa2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Precision, Recall</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7faa41085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7faa41085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7e079aa2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7e079aa2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7e079aa2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7e079aa2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7e079aa2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7e079aa2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7e079aa2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7e079aa2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training objective of the GloVe algorithm is to learn word vectors so that their dot products equals the logarithm of the words’ probability of co-occurrence. The co-occurrence matrix measures the number of times the word j occurs in the context (defined by a context window length) of word 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GloVe algorithm can be transformed to fit time series embedding by switching the co-occurrence matrix with the correlation or covariance matrix.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47e079aa2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7e079aa2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7e079aa2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7e079aa2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Tax-loss Harvesting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7e079aa2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7e079aa2b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7e079aa2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7e079aa2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7f1e165d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7f1e165d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it happen?</a:t>
            </a:r>
            <a:endParaRPr/>
          </a:p>
          <a:p>
            <a:pPr indent="0" lvl="0" marL="0" rtl="0" algn="l">
              <a:spcBef>
                <a:spcPts val="0"/>
              </a:spcBef>
              <a:spcAft>
                <a:spcPts val="0"/>
              </a:spcAft>
              <a:buNone/>
            </a:pPr>
            <a:r>
              <a:rPr lang="en"/>
              <a:t>1000 point DOW drop</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7e079aa2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7e079aa2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7e079aa2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7e079aa2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8044ad3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8044ad3e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7e079aa2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7e079aa2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7faa41085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7faa41085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7e079aa2b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7e079aa2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pro.coinbase.com/trade/BTC-USDC"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hyperlink" Target="https://papers.ssrn.com/sol3/cf_dev/AbsByAuth.cfm?per_id=3011569" TargetMode="Externa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hyperlink" Target="https://projector.tensorflow.org/?config=https://raw.githubusercontent.com/maximedb/stock2vec/master/embeddings/config.jso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42.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38.png"/><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ANLP</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NLP in Finance</a:t>
            </a:r>
            <a:endParaRPr sz="2400"/>
          </a:p>
        </p:txBody>
      </p:sp>
      <p:sp>
        <p:nvSpPr>
          <p:cNvPr id="69" name="Google Shape;69;p13"/>
          <p:cNvSpPr txBox="1"/>
          <p:nvPr/>
        </p:nvSpPr>
        <p:spPr>
          <a:xfrm>
            <a:off x="6352100" y="4075500"/>
            <a:ext cx="2688900" cy="10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Gaurav Pathak</a:t>
            </a:r>
            <a:endParaRPr sz="1800">
              <a:solidFill>
                <a:srgbClr val="FFFFFF"/>
              </a:solidFill>
            </a:endParaRPr>
          </a:p>
          <a:p>
            <a:pPr indent="0" lvl="0" marL="0" rtl="0" algn="l">
              <a:spcBef>
                <a:spcPts val="0"/>
              </a:spcBef>
              <a:spcAft>
                <a:spcPts val="0"/>
              </a:spcAft>
              <a:buNone/>
            </a:pPr>
            <a:r>
              <a:rPr lang="en" sz="1800">
                <a:solidFill>
                  <a:srgbClr val="FFFFFF"/>
                </a:solidFill>
              </a:rPr>
              <a:t>11/15/2018</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Volatility, Risk	</a:t>
            </a:r>
            <a:endParaRPr/>
          </a:p>
        </p:txBody>
      </p:sp>
      <p:sp>
        <p:nvSpPr>
          <p:cNvPr id="131" name="Google Shape;131;p22"/>
          <p:cNvSpPr txBox="1"/>
          <p:nvPr/>
        </p:nvSpPr>
        <p:spPr>
          <a:xfrm>
            <a:off x="340950" y="1082625"/>
            <a:ext cx="85839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annualized </a:t>
            </a:r>
            <a:r>
              <a:rPr lang="en"/>
              <a:t>volatility</a:t>
            </a:r>
            <a:r>
              <a:rPr lang="en"/>
              <a:t> of an instrument is the standard deviation of an instrument’s yearly logarithmic returns. For T years, the volatility is given by the equation below</a:t>
            </a:r>
            <a:endParaRPr/>
          </a:p>
        </p:txBody>
      </p:sp>
      <p:pic>
        <p:nvPicPr>
          <p:cNvPr id="132" name="Google Shape;132;p22"/>
          <p:cNvPicPr preferRelativeResize="0"/>
          <p:nvPr/>
        </p:nvPicPr>
        <p:blipFill>
          <a:blip r:embed="rId3">
            <a:alphaModFix/>
          </a:blip>
          <a:stretch>
            <a:fillRect/>
          </a:stretch>
        </p:blipFill>
        <p:spPr>
          <a:xfrm>
            <a:off x="3194925" y="1896350"/>
            <a:ext cx="2174961" cy="602700"/>
          </a:xfrm>
          <a:prstGeom prst="rect">
            <a:avLst/>
          </a:prstGeom>
          <a:noFill/>
          <a:ln>
            <a:noFill/>
          </a:ln>
        </p:spPr>
      </p:pic>
      <p:sp>
        <p:nvSpPr>
          <p:cNvPr id="133" name="Google Shape;133;p22"/>
          <p:cNvSpPr txBox="1"/>
          <p:nvPr/>
        </p:nvSpPr>
        <p:spPr>
          <a:xfrm>
            <a:off x="541425" y="3104150"/>
            <a:ext cx="7860600" cy="142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is generally taken as a measure of risk. </a:t>
            </a:r>
            <a:endParaRPr/>
          </a:p>
          <a:p>
            <a:pPr indent="-317500" lvl="0" marL="457200" rtl="0" algn="l">
              <a:spcBef>
                <a:spcPts val="0"/>
              </a:spcBef>
              <a:spcAft>
                <a:spcPts val="0"/>
              </a:spcAft>
              <a:buSzPts val="1400"/>
              <a:buChar char="●"/>
            </a:pPr>
            <a:r>
              <a:rPr lang="en"/>
              <a:t>Most of the time these measures are ex-ante/ historical volatility. </a:t>
            </a:r>
            <a:endParaRPr/>
          </a:p>
          <a:p>
            <a:pPr indent="-317500" lvl="0" marL="457200" rtl="0" algn="l">
              <a:spcBef>
                <a:spcPts val="0"/>
              </a:spcBef>
              <a:spcAft>
                <a:spcPts val="0"/>
              </a:spcAft>
              <a:buSzPts val="1400"/>
              <a:buChar char="●"/>
            </a:pPr>
            <a:r>
              <a:rPr lang="en"/>
              <a:t>Ignores tail risk, changing nature of volatility especially in events like 2008</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Signals</a:t>
            </a:r>
            <a:endParaRPr/>
          </a:p>
        </p:txBody>
      </p:sp>
      <p:sp>
        <p:nvSpPr>
          <p:cNvPr id="139" name="Google Shape;139;p23"/>
          <p:cNvSpPr txBox="1"/>
          <p:nvPr/>
        </p:nvSpPr>
        <p:spPr>
          <a:xfrm>
            <a:off x="205000" y="892650"/>
            <a:ext cx="8719800" cy="39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“Functions conveying ‘information about the behavior or attributes of some phenomena’”-Wikipedia</a:t>
            </a:r>
            <a:endParaRPr/>
          </a:p>
          <a:p>
            <a:pPr indent="-317500" lvl="0" marL="457200" rtl="0" algn="l">
              <a:spcBef>
                <a:spcPts val="0"/>
              </a:spcBef>
              <a:spcAft>
                <a:spcPts val="0"/>
              </a:spcAft>
              <a:buSzPts val="1400"/>
              <a:buChar char="●"/>
            </a:pPr>
            <a:r>
              <a:rPr lang="en"/>
              <a:t>Stems from the work of Claude shannon on information content, entropy, capacity of a communication channel etc.</a:t>
            </a:r>
            <a:endParaRPr/>
          </a:p>
          <a:p>
            <a:pPr indent="-317500" lvl="0" marL="457200" rtl="0" algn="l">
              <a:spcBef>
                <a:spcPts val="0"/>
              </a:spcBef>
              <a:spcAft>
                <a:spcPts val="0"/>
              </a:spcAft>
              <a:buSzPts val="1400"/>
              <a:buChar char="●"/>
            </a:pPr>
            <a:r>
              <a:rPr lang="en"/>
              <a:t>Financial signals are ones that give the best estimation of the movement of the prices of various assets</a:t>
            </a:r>
            <a:endParaRPr/>
          </a:p>
          <a:p>
            <a:pPr indent="0" lvl="0" marL="457200" rtl="0" algn="l">
              <a:spcBef>
                <a:spcPts val="1600"/>
              </a:spcBef>
              <a:spcAft>
                <a:spcPts val="1600"/>
              </a:spcAft>
              <a:buNone/>
            </a:pPr>
            <a:r>
              <a:t/>
            </a:r>
            <a:endParaRPr/>
          </a:p>
        </p:txBody>
      </p:sp>
      <p:sp>
        <p:nvSpPr>
          <p:cNvPr id="141" name="Google Shape;141;p2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Much of the work in quantitative investing revolves around finding these “signals”</a:t>
            </a:r>
            <a:endParaRPr/>
          </a:p>
          <a:p>
            <a:pPr indent="-317500" lvl="0" marL="457200" rtl="0" algn="l">
              <a:spcBef>
                <a:spcPts val="0"/>
              </a:spcBef>
              <a:spcAft>
                <a:spcPts val="0"/>
              </a:spcAft>
              <a:buSzPts val="1400"/>
              <a:buChar char="●"/>
            </a:pPr>
            <a:r>
              <a:rPr lang="en"/>
              <a:t>Signals are very well kept secrets. </a:t>
            </a:r>
            <a:endParaRPr/>
          </a:p>
          <a:p>
            <a:pPr indent="-317500" lvl="0" marL="457200" rtl="0" algn="l">
              <a:spcBef>
                <a:spcPts val="0"/>
              </a:spcBef>
              <a:spcAft>
                <a:spcPts val="0"/>
              </a:spcAft>
              <a:buSzPts val="1400"/>
              <a:buChar char="●"/>
            </a:pPr>
            <a:r>
              <a:rPr lang="en"/>
              <a:t>Firms like Jim Simons’ Renaissance Technologies are one of the firms that use financial signals to trade.</a:t>
            </a:r>
            <a:endParaRPr/>
          </a:p>
          <a:p>
            <a:pPr indent="-317500" lvl="0" marL="457200" rtl="0" algn="l">
              <a:spcBef>
                <a:spcPts val="0"/>
              </a:spcBef>
              <a:spcAft>
                <a:spcPts val="0"/>
              </a:spcAft>
              <a:buSzPts val="1400"/>
              <a:buChar char="●"/>
            </a:pPr>
            <a:r>
              <a:rPr lang="en"/>
              <a:t>When finding signals there is a whole host of issues like spurious correlations, crowding out etc.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Trading Venues</a:t>
            </a:r>
            <a:endParaRPr/>
          </a:p>
        </p:txBody>
      </p:sp>
      <p:sp>
        <p:nvSpPr>
          <p:cNvPr id="147" name="Google Shape;147;p24"/>
          <p:cNvSpPr txBox="1"/>
          <p:nvPr>
            <p:ph idx="1" type="body"/>
          </p:nvPr>
        </p:nvSpPr>
        <p:spPr>
          <a:xfrm>
            <a:off x="397350" y="167682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Assets can be traded in many venues</a:t>
            </a:r>
            <a:endParaRPr/>
          </a:p>
          <a:p>
            <a:pPr indent="-317500" lvl="1" marL="914400" rtl="0" algn="l">
              <a:spcBef>
                <a:spcPts val="0"/>
              </a:spcBef>
              <a:spcAft>
                <a:spcPts val="0"/>
              </a:spcAft>
              <a:buSzPts val="1400"/>
              <a:buChar char="○"/>
            </a:pPr>
            <a:r>
              <a:rPr lang="en"/>
              <a:t>Exchanges</a:t>
            </a:r>
            <a:endParaRPr/>
          </a:p>
          <a:p>
            <a:pPr indent="-317500" lvl="2" marL="1371600" rtl="0" algn="l">
              <a:spcBef>
                <a:spcPts val="0"/>
              </a:spcBef>
              <a:spcAft>
                <a:spcPts val="0"/>
              </a:spcAft>
              <a:buSzPts val="1400"/>
              <a:buChar char="■"/>
            </a:pPr>
            <a:r>
              <a:rPr lang="en"/>
              <a:t>Lit Exchanges</a:t>
            </a:r>
            <a:endParaRPr/>
          </a:p>
          <a:p>
            <a:pPr indent="-317500" lvl="2" marL="1371600" rtl="0" algn="l">
              <a:spcBef>
                <a:spcPts val="0"/>
              </a:spcBef>
              <a:spcAft>
                <a:spcPts val="0"/>
              </a:spcAft>
              <a:buSzPts val="1400"/>
              <a:buChar char="■"/>
            </a:pPr>
            <a:r>
              <a:rPr lang="en"/>
              <a:t>Dark Pools</a:t>
            </a:r>
            <a:endParaRPr/>
          </a:p>
          <a:p>
            <a:pPr indent="-317500" lvl="1" marL="914400" rtl="0" algn="l">
              <a:spcBef>
                <a:spcPts val="0"/>
              </a:spcBef>
              <a:spcAft>
                <a:spcPts val="0"/>
              </a:spcAft>
              <a:buSzPts val="1400"/>
              <a:buChar char="○"/>
            </a:pPr>
            <a:r>
              <a:rPr lang="en"/>
              <a:t>Over the Counter (OTC)</a:t>
            </a:r>
            <a:endParaRPr/>
          </a:p>
          <a:p>
            <a:pPr indent="-342900" lvl="0" marL="457200" rtl="0" algn="l">
              <a:spcBef>
                <a:spcPts val="0"/>
              </a:spcBef>
              <a:spcAft>
                <a:spcPts val="0"/>
              </a:spcAft>
              <a:buSzPts val="1800"/>
              <a:buChar char="●"/>
            </a:pPr>
            <a:r>
              <a:rPr lang="en"/>
              <a:t>Assets traded in venues are generally considered “liquid”</a:t>
            </a:r>
            <a:endParaRPr/>
          </a:p>
          <a:p>
            <a:pPr indent="-317500" lvl="1" marL="914400" rtl="0" algn="l">
              <a:spcBef>
                <a:spcPts val="0"/>
              </a:spcBef>
              <a:spcAft>
                <a:spcPts val="0"/>
              </a:spcAft>
              <a:buSzPts val="1400"/>
              <a:buChar char="○"/>
            </a:pPr>
            <a:r>
              <a:rPr lang="en"/>
              <a:t>Some assets are thinly traded, e.g. very small companies, off the run treasuries etc. and would be “illiquid”, i.e. the last traded price is not representative of fair value</a:t>
            </a:r>
            <a:endParaRPr/>
          </a:p>
          <a:p>
            <a:pPr indent="-342900" lvl="0" marL="457200" rtl="0" algn="l">
              <a:spcBef>
                <a:spcPts val="0"/>
              </a:spcBef>
              <a:spcAft>
                <a:spcPts val="0"/>
              </a:spcAft>
              <a:buSzPts val="1800"/>
              <a:buChar char="●"/>
            </a:pPr>
            <a:r>
              <a:rPr lang="en"/>
              <a:t>There are illiquid assets such as private equity and venture capital. These aren’t traded on an exchange. Generally a private equity shop or venture capitalist will list their holdings on an exchange via IPO</a:t>
            </a:r>
            <a:endParaRPr/>
          </a:p>
          <a:p>
            <a:pPr indent="-342900" lvl="0" marL="457200" rtl="0" algn="l">
              <a:spcBef>
                <a:spcPts val="0"/>
              </a:spcBef>
              <a:spcAft>
                <a:spcPts val="0"/>
              </a:spcAft>
              <a:buSzPts val="1800"/>
              <a:buChar char="●"/>
            </a:pPr>
            <a:r>
              <a:rPr lang="en"/>
              <a:t>Market Makers, Institutional Investors</a:t>
            </a:r>
            <a:endParaRPr/>
          </a:p>
          <a:p>
            <a:pPr indent="0" lvl="0" marL="91440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0" y="598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order book</a:t>
            </a:r>
            <a:endParaRPr/>
          </a:p>
        </p:txBody>
      </p:sp>
      <p:sp>
        <p:nvSpPr>
          <p:cNvPr id="153" name="Google Shape;153;p25"/>
          <p:cNvSpPr txBox="1"/>
          <p:nvPr>
            <p:ph idx="1" type="body"/>
          </p:nvPr>
        </p:nvSpPr>
        <p:spPr>
          <a:xfrm>
            <a:off x="0" y="1634275"/>
            <a:ext cx="5013300" cy="342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Limit order book</a:t>
            </a:r>
            <a:endParaRPr/>
          </a:p>
          <a:p>
            <a:pPr indent="-342900" lvl="0" marL="457200" rtl="0" algn="l">
              <a:spcBef>
                <a:spcPts val="0"/>
              </a:spcBef>
              <a:spcAft>
                <a:spcPts val="0"/>
              </a:spcAft>
              <a:buSzPts val="1800"/>
              <a:buChar char="●"/>
            </a:pPr>
            <a:r>
              <a:rPr lang="en"/>
              <a:t>Bids on one side</a:t>
            </a:r>
            <a:endParaRPr/>
          </a:p>
          <a:p>
            <a:pPr indent="-342900" lvl="0" marL="457200" rtl="0" algn="l">
              <a:spcBef>
                <a:spcPts val="0"/>
              </a:spcBef>
              <a:spcAft>
                <a:spcPts val="0"/>
              </a:spcAft>
              <a:buSzPts val="1800"/>
              <a:buChar char="●"/>
            </a:pPr>
            <a:r>
              <a:rPr lang="en"/>
              <a:t>Offers on the other</a:t>
            </a:r>
            <a:endParaRPr/>
          </a:p>
          <a:p>
            <a:pPr indent="-342900" lvl="0" marL="457200" rtl="0" algn="l">
              <a:spcBef>
                <a:spcPts val="0"/>
              </a:spcBef>
              <a:spcAft>
                <a:spcPts val="0"/>
              </a:spcAft>
              <a:buSzPts val="1800"/>
              <a:buChar char="●"/>
            </a:pPr>
            <a:r>
              <a:rPr lang="en"/>
              <a:t>When someone “crosses the spread”, a trade happens</a:t>
            </a:r>
            <a:endParaRPr/>
          </a:p>
          <a:p>
            <a:pPr indent="-342900" lvl="0" marL="457200" rtl="0" algn="l">
              <a:spcBef>
                <a:spcPts val="0"/>
              </a:spcBef>
              <a:spcAft>
                <a:spcPts val="0"/>
              </a:spcAft>
              <a:buSzPts val="1800"/>
              <a:buChar char="●"/>
            </a:pPr>
            <a:r>
              <a:rPr lang="en"/>
              <a:t>The </a:t>
            </a:r>
            <a:r>
              <a:rPr lang="en"/>
              <a:t>spread</a:t>
            </a:r>
            <a:r>
              <a:rPr lang="en"/>
              <a:t> can be low for items whose fair value is clear, high during times of uncertainty (Market Making)</a:t>
            </a:r>
            <a:endParaRPr/>
          </a:p>
          <a:p>
            <a:pPr indent="-342900" lvl="0" marL="457200" rtl="0" algn="l">
              <a:spcBef>
                <a:spcPts val="0"/>
              </a:spcBef>
              <a:spcAft>
                <a:spcPts val="0"/>
              </a:spcAft>
              <a:buSzPts val="1800"/>
              <a:buChar char="●"/>
            </a:pPr>
            <a:r>
              <a:rPr lang="en"/>
              <a:t>If you want to buy instantly, you pay the ask/offer, to sell instantly, you get the bid</a:t>
            </a:r>
            <a:endParaRPr/>
          </a:p>
          <a:p>
            <a:pPr indent="-342900" lvl="0" marL="457200" rtl="0" algn="l">
              <a:spcBef>
                <a:spcPts val="0"/>
              </a:spcBef>
              <a:spcAft>
                <a:spcPts val="0"/>
              </a:spcAft>
              <a:buSzPts val="1800"/>
              <a:buChar char="●"/>
            </a:pPr>
            <a:r>
              <a:rPr lang="en" u="sng">
                <a:solidFill>
                  <a:schemeClr val="hlink"/>
                </a:solidFill>
                <a:hlinkClick r:id="rId3"/>
              </a:rPr>
              <a:t>https://pro.coinbase.com/trade/BTC-USDC</a:t>
            </a:r>
            <a:r>
              <a:rPr lang="en"/>
              <a:t> </a:t>
            </a:r>
            <a:endParaRPr/>
          </a:p>
          <a:p>
            <a:pPr indent="0" lvl="0" marL="0" rtl="0" algn="l">
              <a:spcBef>
                <a:spcPts val="1600"/>
              </a:spcBef>
              <a:spcAft>
                <a:spcPts val="1600"/>
              </a:spcAft>
              <a:buNone/>
            </a:pPr>
            <a:r>
              <a:t/>
            </a:r>
            <a:endParaRPr/>
          </a:p>
        </p:txBody>
      </p:sp>
      <p:pic>
        <p:nvPicPr>
          <p:cNvPr id="154" name="Google Shape;154;p25"/>
          <p:cNvPicPr preferRelativeResize="0"/>
          <p:nvPr/>
        </p:nvPicPr>
        <p:blipFill>
          <a:blip r:embed="rId4">
            <a:alphaModFix/>
          </a:blip>
          <a:stretch>
            <a:fillRect/>
          </a:stretch>
        </p:blipFill>
        <p:spPr>
          <a:xfrm>
            <a:off x="4920500" y="1953100"/>
            <a:ext cx="4146899" cy="3110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Alpha generation</a:t>
            </a:r>
            <a:endParaRPr/>
          </a:p>
        </p:txBody>
      </p:sp>
      <p:sp>
        <p:nvSpPr>
          <p:cNvPr id="160" name="Google Shape;160;p2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can we use NLP to find “new” information</a:t>
            </a:r>
            <a:endParaRPr/>
          </a:p>
        </p:txBody>
      </p:sp>
      <p:pic>
        <p:nvPicPr>
          <p:cNvPr descr="Black and white image of ladder handles coming out of the water onto a floating dock" id="161" name="Google Shape;161;p26"/>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Twitter mood predicts the stock market</a:t>
            </a:r>
            <a:endParaRPr/>
          </a:p>
        </p:txBody>
      </p:sp>
      <p:sp>
        <p:nvSpPr>
          <p:cNvPr id="167" name="Google Shape;167;p27"/>
          <p:cNvSpPr txBox="1"/>
          <p:nvPr>
            <p:ph idx="1" type="subTitle"/>
          </p:nvPr>
        </p:nvSpPr>
        <p:spPr>
          <a:xfrm>
            <a:off x="265500" y="2779475"/>
            <a:ext cx="4400100" cy="126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Johan Bollen, Huina Mao, Xiao-Jun Zeng</a:t>
            </a:r>
            <a:r>
              <a:rPr lang="en"/>
              <a:t> (2010)</a:t>
            </a:r>
            <a:endParaRPr/>
          </a:p>
          <a:p>
            <a:pPr indent="0" lvl="0" marL="0" rtl="0" algn="ctr">
              <a:spcBef>
                <a:spcPts val="0"/>
              </a:spcBef>
              <a:spcAft>
                <a:spcPts val="0"/>
              </a:spcAft>
              <a:buNone/>
            </a:pPr>
            <a:r>
              <a:rPr lang="en"/>
              <a:t>Journal of Computational Science</a:t>
            </a:r>
            <a:endParaRPr/>
          </a:p>
        </p:txBody>
      </p:sp>
      <p:sp>
        <p:nvSpPr>
          <p:cNvPr id="168" name="Google Shape;168;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27"/>
          <p:cNvPicPr preferRelativeResize="0"/>
          <p:nvPr/>
        </p:nvPicPr>
        <p:blipFill>
          <a:blip r:embed="rId3">
            <a:alphaModFix/>
          </a:blip>
          <a:stretch>
            <a:fillRect/>
          </a:stretch>
        </p:blipFill>
        <p:spPr>
          <a:xfrm>
            <a:off x="4719625" y="100000"/>
            <a:ext cx="4276725" cy="4943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 Granger Causality</a:t>
            </a:r>
            <a:endParaRPr/>
          </a:p>
        </p:txBody>
      </p:sp>
      <p:sp>
        <p:nvSpPr>
          <p:cNvPr id="175" name="Google Shape;175;p28"/>
          <p:cNvSpPr txBox="1"/>
          <p:nvPr/>
        </p:nvSpPr>
        <p:spPr>
          <a:xfrm>
            <a:off x="447250" y="1069700"/>
            <a:ext cx="3848400" cy="390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“Is one time series useful in predicting another time series”</a:t>
            </a:r>
            <a:endParaRPr/>
          </a:p>
          <a:p>
            <a:pPr indent="-317500" lvl="0" marL="457200" rtl="0" algn="l">
              <a:spcBef>
                <a:spcPts val="0"/>
              </a:spcBef>
              <a:spcAft>
                <a:spcPts val="0"/>
              </a:spcAft>
              <a:buSzPts val="1400"/>
              <a:buChar char="●"/>
            </a:pPr>
            <a:r>
              <a:rPr lang="en"/>
              <a:t>A time series X is said to Granger cause Y if it can be show, usually through a series of t-tests and F-tests on lagged value of X (and with lagged values of Y also included), that those X values provide statistically significant information about the future values of Y. -Wikipedia</a:t>
            </a:r>
            <a:endParaRPr/>
          </a:p>
          <a:p>
            <a:pPr indent="-317500" lvl="0" marL="457200" rtl="0" algn="l">
              <a:spcBef>
                <a:spcPts val="0"/>
              </a:spcBef>
              <a:spcAft>
                <a:spcPts val="0"/>
              </a:spcAft>
              <a:buSzPts val="1400"/>
              <a:buChar char="●"/>
            </a:pPr>
            <a:r>
              <a:rPr lang="en"/>
              <a:t>The usage of past values of X and Y should be better than using the past values of Y alone</a:t>
            </a:r>
            <a:endParaRPr/>
          </a:p>
          <a:p>
            <a:pPr indent="0" lvl="0" marL="0" rtl="0" algn="l">
              <a:spcBef>
                <a:spcPts val="0"/>
              </a:spcBef>
              <a:spcAft>
                <a:spcPts val="0"/>
              </a:spcAft>
              <a:buNone/>
            </a:pPr>
            <a:r>
              <a:t/>
            </a:r>
            <a:endParaRPr/>
          </a:p>
        </p:txBody>
      </p:sp>
      <p:pic>
        <p:nvPicPr>
          <p:cNvPr id="176" name="Google Shape;176;p28"/>
          <p:cNvPicPr preferRelativeResize="0"/>
          <p:nvPr/>
        </p:nvPicPr>
        <p:blipFill>
          <a:blip r:embed="rId3">
            <a:alphaModFix/>
          </a:blip>
          <a:stretch>
            <a:fillRect/>
          </a:stretch>
        </p:blipFill>
        <p:spPr>
          <a:xfrm>
            <a:off x="4295650" y="1515488"/>
            <a:ext cx="4876800" cy="2447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82" name="Google Shape;182;p2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Emotions can affect individual behavior and decision-making.</a:t>
            </a:r>
            <a:endParaRPr/>
          </a:p>
          <a:p>
            <a:pPr indent="-317500" lvl="0" marL="457200" rtl="0" algn="l">
              <a:spcBef>
                <a:spcPts val="0"/>
              </a:spcBef>
              <a:spcAft>
                <a:spcPts val="0"/>
              </a:spcAft>
              <a:buSzPts val="1400"/>
              <a:buChar char="●"/>
            </a:pPr>
            <a:r>
              <a:rPr lang="en"/>
              <a:t>Can this affect societies in large and in effect, economic indicators?</a:t>
            </a:r>
            <a:endParaRPr/>
          </a:p>
          <a:p>
            <a:pPr indent="-317500" lvl="0" marL="457200" rtl="0" algn="l">
              <a:spcBef>
                <a:spcPts val="0"/>
              </a:spcBef>
              <a:spcAft>
                <a:spcPts val="0"/>
              </a:spcAft>
              <a:buSzPts val="1400"/>
              <a:buChar char="●"/>
            </a:pPr>
            <a:r>
              <a:rPr lang="en"/>
              <a:t>Investigates whether mood states derived from large scale Twitter feeds are correlated to the value of the Dow Jones Industrial Average</a:t>
            </a:r>
            <a:endParaRPr/>
          </a:p>
        </p:txBody>
      </p:sp>
      <p:sp>
        <p:nvSpPr>
          <p:cNvPr id="183" name="Google Shape;183;p2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Granger Causality Analysis and a Self-Organizing Fuzzy neural network are used to investigate the </a:t>
            </a:r>
            <a:r>
              <a:rPr lang="en"/>
              <a:t>hypothesis</a:t>
            </a:r>
            <a:r>
              <a:rPr lang="en"/>
              <a:t> that public mood states are predictive of changes in DJIA closing values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189" name="Google Shape;189;p30"/>
          <p:cNvSpPr txBox="1"/>
          <p:nvPr/>
        </p:nvSpPr>
        <p:spPr>
          <a:xfrm>
            <a:off x="287250" y="997375"/>
            <a:ext cx="8394000" cy="3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a:p>
            <a:pPr indent="-317500" lvl="0" marL="457200" rtl="0" algn="l">
              <a:spcBef>
                <a:spcPts val="0"/>
              </a:spcBef>
              <a:spcAft>
                <a:spcPts val="0"/>
              </a:spcAft>
              <a:buSzPts val="1400"/>
              <a:buChar char="●"/>
            </a:pPr>
            <a:r>
              <a:rPr lang="en"/>
              <a:t>Collection of Public Tweets from February 28 to December 19th 2008</a:t>
            </a:r>
            <a:endParaRPr/>
          </a:p>
          <a:p>
            <a:pPr indent="-317500" lvl="0" marL="457200" rtl="0" algn="l">
              <a:spcBef>
                <a:spcPts val="0"/>
              </a:spcBef>
              <a:spcAft>
                <a:spcPts val="0"/>
              </a:spcAft>
              <a:buSzPts val="1400"/>
              <a:buChar char="●"/>
            </a:pPr>
            <a:r>
              <a:rPr lang="en"/>
              <a:t>9m tweets, 2.7m users</a:t>
            </a:r>
            <a:endParaRPr/>
          </a:p>
          <a:p>
            <a:pPr indent="-317500" lvl="0" marL="457200" rtl="0" algn="l">
              <a:spcBef>
                <a:spcPts val="0"/>
              </a:spcBef>
              <a:spcAft>
                <a:spcPts val="0"/>
              </a:spcAft>
              <a:buSzPts val="1400"/>
              <a:buChar char="●"/>
            </a:pPr>
            <a:r>
              <a:rPr lang="en"/>
              <a:t>Each tweet had a tweet identifier, date-time of submission and the 140 character content itself.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Date Processing</a:t>
            </a:r>
            <a:endParaRPr/>
          </a:p>
          <a:p>
            <a:pPr indent="-317500" lvl="0" marL="457200" rtl="0" algn="l">
              <a:spcBef>
                <a:spcPts val="0"/>
              </a:spcBef>
              <a:spcAft>
                <a:spcPts val="0"/>
              </a:spcAft>
              <a:buSzPts val="1400"/>
              <a:buChar char="●"/>
            </a:pPr>
            <a:r>
              <a:rPr lang="en"/>
              <a:t>Removal of stop words and punctuation</a:t>
            </a:r>
            <a:endParaRPr/>
          </a:p>
          <a:p>
            <a:pPr indent="-317500" lvl="0" marL="457200" rtl="0" algn="l">
              <a:spcBef>
                <a:spcPts val="0"/>
              </a:spcBef>
              <a:spcAft>
                <a:spcPts val="0"/>
              </a:spcAft>
              <a:buSzPts val="1400"/>
              <a:buChar char="●"/>
            </a:pPr>
            <a:r>
              <a:rPr lang="en"/>
              <a:t>Restriction of tweets to mood related ones. </a:t>
            </a:r>
            <a:endParaRPr/>
          </a:p>
          <a:p>
            <a:pPr indent="-317500" lvl="1" marL="914400" rtl="0" algn="l">
              <a:spcBef>
                <a:spcPts val="0"/>
              </a:spcBef>
              <a:spcAft>
                <a:spcPts val="0"/>
              </a:spcAft>
              <a:buSzPts val="1400"/>
              <a:buChar char="○"/>
            </a:pPr>
            <a:r>
              <a:rPr lang="en"/>
              <a:t>Matching on I feel, I am feeling, I’m feeling, etc.</a:t>
            </a:r>
            <a:endParaRPr/>
          </a:p>
          <a:p>
            <a:pPr indent="-317500" lvl="0" marL="457200" rtl="0" algn="l">
              <a:spcBef>
                <a:spcPts val="0"/>
              </a:spcBef>
              <a:spcAft>
                <a:spcPts val="0"/>
              </a:spcAft>
              <a:buSzPts val="1400"/>
              <a:buChar char="●"/>
            </a:pPr>
            <a:r>
              <a:rPr lang="en"/>
              <a:t>Spam removal: regex match on http: or www.</a:t>
            </a:r>
            <a:endParaRPr/>
          </a:p>
          <a:p>
            <a:pPr indent="-317500" lvl="0" marL="457200" rtl="0" algn="l">
              <a:spcBef>
                <a:spcPts val="0"/>
              </a:spcBef>
              <a:spcAft>
                <a:spcPts val="0"/>
              </a:spcAft>
              <a:buSzPts val="1400"/>
              <a:buChar char="●"/>
            </a:pPr>
            <a:r>
              <a:rPr lang="en"/>
              <a:t>Group the tweets by submission date</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Mood extraction</a:t>
            </a:r>
            <a:endParaRPr/>
          </a:p>
        </p:txBody>
      </p:sp>
      <p:sp>
        <p:nvSpPr>
          <p:cNvPr id="195" name="Google Shape;195;p31"/>
          <p:cNvSpPr txBox="1"/>
          <p:nvPr/>
        </p:nvSpPr>
        <p:spPr>
          <a:xfrm>
            <a:off x="159575" y="917600"/>
            <a:ext cx="8826600" cy="41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OpinionFinder</a:t>
            </a:r>
            <a:endParaRPr/>
          </a:p>
          <a:p>
            <a:pPr indent="-317500" lvl="0" marL="457200" rtl="0" algn="l">
              <a:spcBef>
                <a:spcPts val="1600"/>
              </a:spcBef>
              <a:spcAft>
                <a:spcPts val="0"/>
              </a:spcAft>
              <a:buSzPts val="1400"/>
              <a:buChar char="●"/>
            </a:pPr>
            <a:r>
              <a:rPr lang="en"/>
              <a:t>Given a sentence, returns the magnitude of how negative/positive the sentence is.</a:t>
            </a:r>
            <a:endParaRPr/>
          </a:p>
          <a:p>
            <a:pPr indent="-317500" lvl="0" marL="457200" rtl="0" algn="l">
              <a:spcBef>
                <a:spcPts val="0"/>
              </a:spcBef>
              <a:spcAft>
                <a:spcPts val="0"/>
              </a:spcAft>
              <a:buSzPts val="1400"/>
              <a:buChar char="●"/>
            </a:pPr>
            <a:r>
              <a:rPr lang="en"/>
              <a:t>Creates a time series of whether sentiment is positive or negative, degree of positivity/negativity</a:t>
            </a:r>
            <a:endParaRPr/>
          </a:p>
        </p:txBody>
      </p:sp>
      <p:sp>
        <p:nvSpPr>
          <p:cNvPr id="197" name="Google Shape;197;p3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Profile of Mood States (GPOMS)</a:t>
            </a:r>
            <a:endParaRPr/>
          </a:p>
          <a:p>
            <a:pPr indent="-317500" lvl="0" marL="457200" rtl="0" algn="l">
              <a:spcBef>
                <a:spcPts val="1600"/>
              </a:spcBef>
              <a:spcAft>
                <a:spcPts val="0"/>
              </a:spcAft>
              <a:buSzPts val="1400"/>
              <a:buChar char="●"/>
            </a:pPr>
            <a:r>
              <a:rPr lang="en"/>
              <a:t>6 indicators of mood</a:t>
            </a:r>
            <a:endParaRPr/>
          </a:p>
          <a:p>
            <a:pPr indent="-317500" lvl="0" marL="457200" rtl="0" algn="l">
              <a:spcBef>
                <a:spcPts val="0"/>
              </a:spcBef>
              <a:spcAft>
                <a:spcPts val="0"/>
              </a:spcAft>
              <a:buSzPts val="1400"/>
              <a:buChar char="●"/>
            </a:pPr>
            <a:r>
              <a:rPr lang="en"/>
              <a:t>Creates a time series on 6 dimensions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GPOMS and OpinionFinder Normalization</a:t>
            </a:r>
            <a:endParaRPr/>
          </a:p>
        </p:txBody>
      </p:sp>
      <p:sp>
        <p:nvSpPr>
          <p:cNvPr id="203" name="Google Shape;203;p3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Z scores on the basis of local mean and standard deviation with a sliding window of k days before and after the particular date</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en"/>
              <a:t>This allows comparison of OF and GPOMS scores</a:t>
            </a:r>
            <a:endParaRPr/>
          </a:p>
        </p:txBody>
      </p:sp>
      <p:sp>
        <p:nvSpPr>
          <p:cNvPr id="204" name="Google Shape;204;p3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6 different GPOMS mood dimensions:</a:t>
            </a:r>
            <a:endParaRPr/>
          </a:p>
          <a:p>
            <a:pPr indent="-304800" lvl="1" marL="914400" rtl="0" algn="l">
              <a:spcBef>
                <a:spcPts val="0"/>
              </a:spcBef>
              <a:spcAft>
                <a:spcPts val="0"/>
              </a:spcAft>
              <a:buSzPts val="1200"/>
              <a:buChar char="○"/>
            </a:pPr>
            <a:r>
              <a:rPr lang="en"/>
              <a:t>Calm, Alert, Sure, VItal, Kind and Happy</a:t>
            </a:r>
            <a:endParaRPr/>
          </a:p>
          <a:p>
            <a:pPr indent="-317500" lvl="0" marL="457200" rtl="0" algn="l">
              <a:spcBef>
                <a:spcPts val="0"/>
              </a:spcBef>
              <a:spcAft>
                <a:spcPts val="0"/>
              </a:spcAft>
              <a:buSzPts val="1400"/>
              <a:buChar char="●"/>
            </a:pPr>
            <a:r>
              <a:rPr lang="en"/>
              <a:t>PoMS, an </a:t>
            </a:r>
            <a:r>
              <a:rPr lang="en"/>
              <a:t>original</a:t>
            </a:r>
            <a:r>
              <a:rPr lang="en"/>
              <a:t> 72 terms expanded to a lexicon of 964 associated terms</a:t>
            </a:r>
            <a:endParaRPr/>
          </a:p>
          <a:p>
            <a:pPr indent="-317500" lvl="0" marL="457200" rtl="0" algn="l">
              <a:spcBef>
                <a:spcPts val="0"/>
              </a:spcBef>
              <a:spcAft>
                <a:spcPts val="0"/>
              </a:spcAft>
              <a:buSzPts val="1400"/>
              <a:buChar char="●"/>
            </a:pPr>
            <a:r>
              <a:rPr lang="en"/>
              <a:t>Usage of co-occurrences in 2.5 billion 4 and 5 grams computed by Google in 2006</a:t>
            </a:r>
            <a:endParaRPr/>
          </a:p>
          <a:p>
            <a:pPr indent="-317500" lvl="0" marL="457200" rtl="0" algn="l">
              <a:spcBef>
                <a:spcPts val="0"/>
              </a:spcBef>
              <a:spcAft>
                <a:spcPts val="0"/>
              </a:spcAft>
              <a:buSzPts val="1400"/>
              <a:buChar char="●"/>
            </a:pPr>
            <a:r>
              <a:rPr lang="en"/>
              <a:t>Each tweet that has an n-gram is thus matched backed to its original mood dimension</a:t>
            </a:r>
            <a:endParaRPr/>
          </a:p>
        </p:txBody>
      </p:sp>
      <p:pic>
        <p:nvPicPr>
          <p:cNvPr id="205" name="Google Shape;205;p32"/>
          <p:cNvPicPr preferRelativeResize="0"/>
          <p:nvPr/>
        </p:nvPicPr>
        <p:blipFill>
          <a:blip r:embed="rId3">
            <a:alphaModFix/>
          </a:blip>
          <a:stretch>
            <a:fillRect/>
          </a:stretch>
        </p:blipFill>
        <p:spPr>
          <a:xfrm>
            <a:off x="1443125" y="2890325"/>
            <a:ext cx="2057447" cy="76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Validation</a:t>
            </a:r>
            <a:endParaRPr/>
          </a:p>
        </p:txBody>
      </p:sp>
      <p:sp>
        <p:nvSpPr>
          <p:cNvPr id="211" name="Google Shape;211;p33"/>
          <p:cNvSpPr txBox="1"/>
          <p:nvPr>
            <p:ph idx="1" type="body"/>
          </p:nvPr>
        </p:nvSpPr>
        <p:spPr>
          <a:xfrm>
            <a:off x="471900" y="2433300"/>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Z-scores for OF and GPOMS metrics</a:t>
            </a:r>
            <a:endParaRPr/>
          </a:p>
          <a:p>
            <a:pPr indent="-317500" lvl="0" marL="457200" rtl="0" algn="l">
              <a:spcBef>
                <a:spcPts val="0"/>
              </a:spcBef>
              <a:spcAft>
                <a:spcPts val="0"/>
              </a:spcAft>
              <a:buSzPts val="1400"/>
              <a:buChar char="●"/>
            </a:pPr>
            <a:r>
              <a:rPr lang="en"/>
              <a:t>Important</a:t>
            </a:r>
            <a:r>
              <a:rPr lang="en"/>
              <a:t> dates are the presidential election and thanksgiving</a:t>
            </a:r>
            <a:endParaRPr/>
          </a:p>
        </p:txBody>
      </p:sp>
      <p:sp>
        <p:nvSpPr>
          <p:cNvPr id="212" name="Google Shape;212;p3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3" name="Google Shape;213;p33"/>
          <p:cNvPicPr preferRelativeResize="0"/>
          <p:nvPr/>
        </p:nvPicPr>
        <p:blipFill>
          <a:blip r:embed="rId3">
            <a:alphaModFix/>
          </a:blip>
          <a:stretch>
            <a:fillRect/>
          </a:stretch>
        </p:blipFill>
        <p:spPr>
          <a:xfrm>
            <a:off x="4689175" y="604338"/>
            <a:ext cx="4010025" cy="4295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Methods/System</a:t>
            </a:r>
            <a:endParaRPr/>
          </a:p>
        </p:txBody>
      </p:sp>
      <p:pic>
        <p:nvPicPr>
          <p:cNvPr id="219" name="Google Shape;219;p34"/>
          <p:cNvPicPr preferRelativeResize="0"/>
          <p:nvPr/>
        </p:nvPicPr>
        <p:blipFill>
          <a:blip r:embed="rId3">
            <a:alphaModFix/>
          </a:blip>
          <a:stretch>
            <a:fillRect/>
          </a:stretch>
        </p:blipFill>
        <p:spPr>
          <a:xfrm>
            <a:off x="152400" y="771450"/>
            <a:ext cx="5306529" cy="4219650"/>
          </a:xfrm>
          <a:prstGeom prst="rect">
            <a:avLst/>
          </a:prstGeom>
          <a:noFill/>
          <a:ln>
            <a:noFill/>
          </a:ln>
        </p:spPr>
      </p:pic>
      <p:sp>
        <p:nvSpPr>
          <p:cNvPr id="220" name="Google Shape;220;p34"/>
          <p:cNvSpPr txBox="1"/>
          <p:nvPr/>
        </p:nvSpPr>
        <p:spPr>
          <a:xfrm>
            <a:off x="5765550" y="1760975"/>
            <a:ext cx="29088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Phases of the methodology and datasets used.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26" name="Google Shape;226;p35"/>
          <p:cNvPicPr preferRelativeResize="0"/>
          <p:nvPr/>
        </p:nvPicPr>
        <p:blipFill>
          <a:blip r:embed="rId3">
            <a:alphaModFix/>
          </a:blip>
          <a:stretch>
            <a:fillRect/>
          </a:stretch>
        </p:blipFill>
        <p:spPr>
          <a:xfrm>
            <a:off x="2401725" y="808725"/>
            <a:ext cx="4219650" cy="421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32" name="Google Shape;232;p36"/>
          <p:cNvPicPr preferRelativeResize="0"/>
          <p:nvPr/>
        </p:nvPicPr>
        <p:blipFill>
          <a:blip r:embed="rId3">
            <a:alphaModFix/>
          </a:blip>
          <a:stretch>
            <a:fillRect/>
          </a:stretch>
        </p:blipFill>
        <p:spPr>
          <a:xfrm>
            <a:off x="129400" y="1602700"/>
            <a:ext cx="8885199" cy="2156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Self Organizing Fuzzy Neural Network</a:t>
            </a:r>
            <a:endParaRPr/>
          </a:p>
        </p:txBody>
      </p:sp>
      <p:pic>
        <p:nvPicPr>
          <p:cNvPr id="238" name="Google Shape;238;p37"/>
          <p:cNvPicPr preferRelativeResize="0"/>
          <p:nvPr/>
        </p:nvPicPr>
        <p:blipFill>
          <a:blip r:embed="rId3">
            <a:alphaModFix/>
          </a:blip>
          <a:stretch>
            <a:fillRect/>
          </a:stretch>
        </p:blipFill>
        <p:spPr>
          <a:xfrm>
            <a:off x="152400" y="771450"/>
            <a:ext cx="8772449" cy="1945503"/>
          </a:xfrm>
          <a:prstGeom prst="rect">
            <a:avLst/>
          </a:prstGeom>
          <a:noFill/>
          <a:ln>
            <a:noFill/>
          </a:ln>
        </p:spPr>
      </p:pic>
      <p:pic>
        <p:nvPicPr>
          <p:cNvPr id="239" name="Google Shape;239;p37"/>
          <p:cNvPicPr preferRelativeResize="0"/>
          <p:nvPr/>
        </p:nvPicPr>
        <p:blipFill>
          <a:blip r:embed="rId4">
            <a:alphaModFix/>
          </a:blip>
          <a:stretch>
            <a:fillRect/>
          </a:stretch>
        </p:blipFill>
        <p:spPr>
          <a:xfrm>
            <a:off x="152400" y="3339512"/>
            <a:ext cx="4419600" cy="17025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45" name="Google Shape;245;p38"/>
          <p:cNvSpPr txBox="1"/>
          <p:nvPr/>
        </p:nvSpPr>
        <p:spPr>
          <a:xfrm>
            <a:off x="665250" y="991350"/>
            <a:ext cx="6313500" cy="3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authors</a:t>
            </a:r>
            <a:r>
              <a:rPr lang="en"/>
              <a:t> find an accuracy of 87.6% in predicting the daily up and</a:t>
            </a:r>
            <a:br>
              <a:rPr lang="en"/>
            </a:br>
            <a:r>
              <a:rPr lang="en"/>
              <a:t>down changes in the closing values of the DJIA and a reduction</a:t>
            </a:r>
            <a:br>
              <a:rPr lang="en"/>
            </a:br>
            <a:r>
              <a:rPr lang="en"/>
              <a:t>of the Mean Average Percentage Error by more than 6%.</a:t>
            </a:r>
            <a:endParaRPr/>
          </a:p>
          <a:p>
            <a:pPr indent="0" lvl="0" marL="457200" rtl="0" algn="l">
              <a:spcBef>
                <a:spcPts val="1600"/>
              </a:spcBef>
              <a:spcAft>
                <a:spcPts val="1600"/>
              </a:spcAft>
              <a:buNone/>
            </a:pPr>
            <a:r>
              <a:t/>
            </a:r>
            <a:endParaRPr/>
          </a:p>
        </p:txBody>
      </p:sp>
      <p:sp>
        <p:nvSpPr>
          <p:cNvPr id="247" name="Google Shape;247;p3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They</a:t>
            </a:r>
            <a:r>
              <a:rPr lang="en"/>
              <a:t> observe that  Calm mood</a:t>
            </a:r>
            <a:br>
              <a:rPr lang="en"/>
            </a:br>
            <a:r>
              <a:rPr lang="en"/>
              <a:t>has the highest Granger causality relation with DJIA for lags</a:t>
            </a:r>
            <a:br>
              <a:rPr lang="en"/>
            </a:br>
            <a:r>
              <a:rPr lang="en"/>
              <a:t>ranging from 2 to 6 days (p-values &lt; 0.05). The other four</a:t>
            </a:r>
            <a:br>
              <a:rPr lang="en"/>
            </a:br>
            <a:r>
              <a:rPr lang="en"/>
              <a:t>mood dimensions of GPOMS do not have significant causal</a:t>
            </a:r>
            <a:br>
              <a:rPr lang="en"/>
            </a:br>
            <a:r>
              <a:rPr lang="en"/>
              <a:t>relations with changes in the stock market, and neither does</a:t>
            </a:r>
            <a:br>
              <a:rPr lang="en"/>
            </a:br>
            <a:r>
              <a:rPr lang="en"/>
              <a:t>the OpinionFinder time series.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53" name="Google Shape;253;p39"/>
          <p:cNvSpPr txBox="1"/>
          <p:nvPr/>
        </p:nvSpPr>
        <p:spPr>
          <a:xfrm>
            <a:off x="600025" y="1239200"/>
            <a:ext cx="7891800" cy="3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Baselines: Predicting DJIA direction is not equivalent to predicting flips of a coin</a:t>
            </a:r>
            <a:endParaRPr/>
          </a:p>
          <a:p>
            <a:pPr indent="-342900" lvl="0" marL="457200" rtl="0" algn="l">
              <a:spcBef>
                <a:spcPts val="0"/>
              </a:spcBef>
              <a:spcAft>
                <a:spcPts val="0"/>
              </a:spcAft>
              <a:buSzPts val="1800"/>
              <a:buChar char="●"/>
            </a:pPr>
            <a:r>
              <a:rPr lang="en"/>
              <a:t>GPOMS: No extensive testing of the GPOMS methodology other than the observation before and after the presidential election/thanksgiving</a:t>
            </a:r>
            <a:endParaRPr/>
          </a:p>
          <a:p>
            <a:pPr indent="-342900" lvl="0" marL="457200" rtl="0" algn="l">
              <a:spcBef>
                <a:spcPts val="0"/>
              </a:spcBef>
              <a:spcAft>
                <a:spcPts val="0"/>
              </a:spcAft>
              <a:buSzPts val="1800"/>
              <a:buChar char="●"/>
            </a:pPr>
            <a:r>
              <a:rPr lang="en"/>
              <a:t>Z-scores: The scores take a time windows before and after a particular date. So, is it encapsulating mood after the stock market has changed rather than just before?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265500" y="24261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Textual Analysis of Stock Market Prediction Using Breaking Financial News: The AZFin Text system</a:t>
            </a:r>
            <a:endParaRPr sz="3000"/>
          </a:p>
        </p:txBody>
      </p:sp>
      <p:sp>
        <p:nvSpPr>
          <p:cNvPr id="260" name="Google Shape;260;p40"/>
          <p:cNvSpPr txBox="1"/>
          <p:nvPr>
            <p:ph idx="1" type="subTitle"/>
          </p:nvPr>
        </p:nvSpPr>
        <p:spPr>
          <a:xfrm>
            <a:off x="265500" y="3908392"/>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Schumaker and Chen (2009),</a:t>
            </a:r>
            <a:endParaRPr/>
          </a:p>
          <a:p>
            <a:pPr indent="0" lvl="0" marL="0" rtl="0" algn="ctr">
              <a:spcBef>
                <a:spcPts val="0"/>
              </a:spcBef>
              <a:spcAft>
                <a:spcPts val="0"/>
              </a:spcAft>
              <a:buNone/>
            </a:pPr>
            <a:r>
              <a:rPr lang="en"/>
              <a:t>ACM transactions on information Systems</a:t>
            </a:r>
            <a:endParaRPr/>
          </a:p>
        </p:txBody>
      </p:sp>
      <p:sp>
        <p:nvSpPr>
          <p:cNvPr id="261" name="Google Shape;261;p4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40"/>
          <p:cNvPicPr preferRelativeResize="0"/>
          <p:nvPr/>
        </p:nvPicPr>
        <p:blipFill>
          <a:blip r:embed="rId3">
            <a:alphaModFix/>
          </a:blip>
          <a:stretch>
            <a:fillRect/>
          </a:stretch>
        </p:blipFill>
        <p:spPr>
          <a:xfrm>
            <a:off x="4572000" y="356925"/>
            <a:ext cx="4572001" cy="4279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68" name="Google Shape;268;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Using breaking news to predict stock price movements</a:t>
            </a:r>
            <a:endParaRPr/>
          </a:p>
          <a:p>
            <a:pPr indent="-317500" lvl="1" marL="914400" rtl="0" algn="l">
              <a:spcBef>
                <a:spcPts val="0"/>
              </a:spcBef>
              <a:spcAft>
                <a:spcPts val="0"/>
              </a:spcAft>
              <a:buSzPts val="1400"/>
              <a:buChar char="○"/>
            </a:pPr>
            <a:r>
              <a:rPr lang="en"/>
              <a:t>Bag of Words</a:t>
            </a:r>
            <a:endParaRPr/>
          </a:p>
          <a:p>
            <a:pPr indent="-317500" lvl="1" marL="914400" rtl="0" algn="l">
              <a:spcBef>
                <a:spcPts val="0"/>
              </a:spcBef>
              <a:spcAft>
                <a:spcPts val="0"/>
              </a:spcAft>
              <a:buSzPts val="1400"/>
              <a:buChar char="○"/>
            </a:pPr>
            <a:r>
              <a:rPr lang="en"/>
              <a:t>Noun Phrases</a:t>
            </a:r>
            <a:endParaRPr/>
          </a:p>
          <a:p>
            <a:pPr indent="-317500" lvl="1" marL="914400" rtl="0" algn="l">
              <a:spcBef>
                <a:spcPts val="0"/>
              </a:spcBef>
              <a:spcAft>
                <a:spcPts val="0"/>
              </a:spcAft>
              <a:buSzPts val="1400"/>
              <a:buChar char="○"/>
            </a:pPr>
            <a:r>
              <a:rPr lang="en"/>
              <a:t>Named entities</a:t>
            </a:r>
            <a:endParaRPr/>
          </a:p>
          <a:p>
            <a:pPr indent="-342900" lvl="0" marL="457200" rtl="0" algn="l">
              <a:spcBef>
                <a:spcPts val="0"/>
              </a:spcBef>
              <a:spcAft>
                <a:spcPts val="0"/>
              </a:spcAft>
              <a:buSzPts val="1800"/>
              <a:buChar char="●"/>
            </a:pPr>
            <a:r>
              <a:rPr lang="en"/>
              <a:t>How effective is the prediction of stock price values using textual financial news articles</a:t>
            </a:r>
            <a:endParaRPr/>
          </a:p>
          <a:p>
            <a:pPr indent="-342900" lvl="0" marL="457200" rtl="0" algn="l">
              <a:spcBef>
                <a:spcPts val="0"/>
              </a:spcBef>
              <a:spcAft>
                <a:spcPts val="0"/>
              </a:spcAft>
              <a:buSzPts val="1800"/>
              <a:buChar char="●"/>
            </a:pPr>
            <a:r>
              <a:rPr lang="en"/>
              <a:t>Which combination of textual analysis techniques is most valuable?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0" name="Google Shape;80;p15"/>
          <p:cNvSpPr txBox="1"/>
          <p:nvPr>
            <p:ph idx="1" type="body"/>
          </p:nvPr>
        </p:nvSpPr>
        <p:spPr>
          <a:xfrm>
            <a:off x="471900" y="1901000"/>
            <a:ext cx="2957100" cy="27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finance?</a:t>
            </a:r>
            <a:endParaRPr/>
          </a:p>
          <a:p>
            <a:pPr indent="0" lvl="0" marL="0" rtl="0" algn="l">
              <a:spcBef>
                <a:spcPts val="1600"/>
              </a:spcBef>
              <a:spcAft>
                <a:spcPts val="1600"/>
              </a:spcAft>
              <a:buNone/>
            </a:pPr>
            <a:r>
              <a:rPr lang="en" sz="1300">
                <a:solidFill>
                  <a:srgbClr val="111111"/>
                </a:solidFill>
                <a:highlight>
                  <a:srgbClr val="FFFFFF"/>
                </a:highlight>
                <a:latin typeface="Arial"/>
                <a:ea typeface="Arial"/>
                <a:cs typeface="Arial"/>
                <a:sym typeface="Arial"/>
              </a:rPr>
              <a:t>”The study of how money is managed and the actual process of acquiring needed funds. It encompasses the oversight, creation and study of money, banking, credit, investments, assets and liabilities that make up financial systems.” -Investopedia</a:t>
            </a:r>
            <a:endParaRPr sz="1300">
              <a:solidFill>
                <a:srgbClr val="111111"/>
              </a:solidFill>
              <a:highlight>
                <a:srgbClr val="FFFFFF"/>
              </a:highlight>
              <a:latin typeface="Arial"/>
              <a:ea typeface="Arial"/>
              <a:cs typeface="Arial"/>
              <a:sym typeface="Arial"/>
            </a:endParaRPr>
          </a:p>
        </p:txBody>
      </p:sp>
      <p:pic>
        <p:nvPicPr>
          <p:cNvPr id="81" name="Google Shape;81;p15"/>
          <p:cNvPicPr preferRelativeResize="0"/>
          <p:nvPr/>
        </p:nvPicPr>
        <p:blipFill>
          <a:blip r:embed="rId3">
            <a:alphaModFix/>
          </a:blip>
          <a:stretch>
            <a:fillRect/>
          </a:stretch>
        </p:blipFill>
        <p:spPr>
          <a:xfrm>
            <a:off x="3543300" y="-12"/>
            <a:ext cx="5600700" cy="4829175"/>
          </a:xfrm>
          <a:prstGeom prst="rect">
            <a:avLst/>
          </a:prstGeom>
          <a:noFill/>
          <a:ln>
            <a:noFill/>
          </a:ln>
        </p:spPr>
      </p:pic>
      <p:sp>
        <p:nvSpPr>
          <p:cNvPr id="82" name="Google Shape;82;p15"/>
          <p:cNvSpPr txBox="1"/>
          <p:nvPr/>
        </p:nvSpPr>
        <p:spPr>
          <a:xfrm>
            <a:off x="3549325" y="4868775"/>
            <a:ext cx="56007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Based Financial Forecasting (NLFF) Xing et. 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274" name="Google Shape;274;p4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9211 Financial News Articles</a:t>
            </a:r>
            <a:endParaRPr/>
          </a:p>
          <a:p>
            <a:pPr indent="-342900" lvl="0" marL="457200" rtl="0" algn="l">
              <a:spcBef>
                <a:spcPts val="0"/>
              </a:spcBef>
              <a:spcAft>
                <a:spcPts val="0"/>
              </a:spcAft>
              <a:buSzPts val="1800"/>
              <a:buChar char="●"/>
            </a:pPr>
            <a:r>
              <a:rPr lang="en"/>
              <a:t>10,259,042 stock quotes </a:t>
            </a:r>
            <a:endParaRPr/>
          </a:p>
          <a:p>
            <a:pPr indent="-342900" lvl="0" marL="457200" rtl="0" algn="l">
              <a:spcBef>
                <a:spcPts val="0"/>
              </a:spcBef>
              <a:spcAft>
                <a:spcPts val="0"/>
              </a:spcAft>
              <a:buSzPts val="1800"/>
              <a:buChar char="●"/>
            </a:pPr>
            <a:r>
              <a:rPr lang="en"/>
              <a:t>S&amp;P 500 stocks</a:t>
            </a:r>
            <a:endParaRPr/>
          </a:p>
          <a:p>
            <a:pPr indent="-342900" lvl="0" marL="457200" rtl="0" algn="l">
              <a:spcBef>
                <a:spcPts val="0"/>
              </a:spcBef>
              <a:spcAft>
                <a:spcPts val="0"/>
              </a:spcAft>
              <a:buSzPts val="1800"/>
              <a:buChar char="●"/>
            </a:pPr>
            <a:r>
              <a:rPr lang="en"/>
              <a:t>Oct 26 to Nov 28, 2005</a:t>
            </a:r>
            <a:endParaRPr/>
          </a:p>
          <a:p>
            <a:pPr indent="-342900" lvl="0" marL="457200" rtl="0" algn="l">
              <a:spcBef>
                <a:spcPts val="0"/>
              </a:spcBef>
              <a:spcAft>
                <a:spcPts val="0"/>
              </a:spcAft>
              <a:buSzPts val="1800"/>
              <a:buChar char="●"/>
            </a:pPr>
            <a:r>
              <a:rPr lang="en"/>
              <a:t>New articles gathered from Yahoo Finance</a:t>
            </a:r>
            <a:endParaRPr/>
          </a:p>
          <a:p>
            <a:pPr indent="-342900" lvl="0" marL="457200" rtl="0" algn="l">
              <a:spcBef>
                <a:spcPts val="0"/>
              </a:spcBef>
              <a:spcAft>
                <a:spcPts val="0"/>
              </a:spcAft>
              <a:buSzPts val="1800"/>
              <a:buChar char="●"/>
            </a:pPr>
            <a:r>
              <a:rPr lang="en"/>
              <a:t>Arizona text Extractor (AzTek) for word level tagging, noun phrasing, entity extraction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Data Sources</a:t>
            </a:r>
            <a:endParaRPr/>
          </a:p>
        </p:txBody>
      </p:sp>
      <p:pic>
        <p:nvPicPr>
          <p:cNvPr id="280" name="Google Shape;280;p43"/>
          <p:cNvPicPr preferRelativeResize="0"/>
          <p:nvPr/>
        </p:nvPicPr>
        <p:blipFill>
          <a:blip r:embed="rId3">
            <a:alphaModFix/>
          </a:blip>
          <a:stretch>
            <a:fillRect/>
          </a:stretch>
        </p:blipFill>
        <p:spPr>
          <a:xfrm>
            <a:off x="1738302" y="1919077"/>
            <a:ext cx="5831049" cy="2703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Article Representation Tactics</a:t>
            </a:r>
            <a:endParaRPr/>
          </a:p>
        </p:txBody>
      </p:sp>
      <p:sp>
        <p:nvSpPr>
          <p:cNvPr id="286" name="Google Shape;286;p4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Bag of Words</a:t>
            </a:r>
            <a:endParaRPr/>
          </a:p>
          <a:p>
            <a:pPr indent="-317500" lvl="1" marL="914400" rtl="0" algn="l">
              <a:spcBef>
                <a:spcPts val="0"/>
              </a:spcBef>
              <a:spcAft>
                <a:spcPts val="0"/>
              </a:spcAft>
              <a:buSzPts val="1400"/>
              <a:buChar char="○"/>
            </a:pPr>
            <a:r>
              <a:rPr lang="en"/>
              <a:t>Stop word removal</a:t>
            </a:r>
            <a:endParaRPr/>
          </a:p>
          <a:p>
            <a:pPr indent="-342900" lvl="0" marL="457200" rtl="0" algn="l">
              <a:spcBef>
                <a:spcPts val="0"/>
              </a:spcBef>
              <a:spcAft>
                <a:spcPts val="0"/>
              </a:spcAft>
              <a:buSzPts val="1800"/>
              <a:buChar char="●"/>
            </a:pPr>
            <a:r>
              <a:rPr lang="en"/>
              <a:t>Noun phrasing</a:t>
            </a:r>
            <a:endParaRPr/>
          </a:p>
          <a:p>
            <a:pPr indent="-317500" lvl="1" marL="914400" rtl="0" algn="l">
              <a:spcBef>
                <a:spcPts val="0"/>
              </a:spcBef>
              <a:spcAft>
                <a:spcPts val="0"/>
              </a:spcAft>
              <a:buSzPts val="1400"/>
              <a:buChar char="○"/>
            </a:pPr>
            <a:r>
              <a:rPr lang="en"/>
              <a:t>POS tagger and </a:t>
            </a:r>
            <a:r>
              <a:rPr lang="en"/>
              <a:t>syntactic</a:t>
            </a:r>
            <a:r>
              <a:rPr lang="en"/>
              <a:t> rules to identify noun phrases</a:t>
            </a:r>
            <a:endParaRPr/>
          </a:p>
          <a:p>
            <a:pPr indent="-342900" lvl="0" marL="457200" rtl="0" algn="l">
              <a:spcBef>
                <a:spcPts val="0"/>
              </a:spcBef>
              <a:spcAft>
                <a:spcPts val="0"/>
              </a:spcAft>
              <a:buSzPts val="1800"/>
              <a:buChar char="●"/>
            </a:pPr>
            <a:r>
              <a:rPr lang="en"/>
              <a:t>Named entity recognition</a:t>
            </a:r>
            <a:endParaRPr/>
          </a:p>
          <a:p>
            <a:pPr indent="-317500" lvl="1" marL="914400" rtl="0" algn="l">
              <a:spcBef>
                <a:spcPts val="0"/>
              </a:spcBef>
              <a:spcAft>
                <a:spcPts val="0"/>
              </a:spcAft>
              <a:buSzPts val="1400"/>
              <a:buChar char="○"/>
            </a:pPr>
            <a:r>
              <a:rPr lang="en"/>
              <a:t>Noun phrases plus categories</a:t>
            </a:r>
            <a:endParaRPr/>
          </a:p>
          <a:p>
            <a:pPr indent="-317500" lvl="1" marL="914400" rtl="0" algn="l">
              <a:spcBef>
                <a:spcPts val="0"/>
              </a:spcBef>
              <a:spcAft>
                <a:spcPts val="0"/>
              </a:spcAft>
              <a:buSzPts val="1400"/>
              <a:buChar char="○"/>
            </a:pPr>
            <a:r>
              <a:rPr lang="en"/>
              <a:t>MUC-7 framework</a:t>
            </a:r>
            <a:endParaRPr/>
          </a:p>
          <a:p>
            <a:pPr indent="-317500" lvl="2" marL="1371600" rtl="0" algn="l">
              <a:spcBef>
                <a:spcPts val="0"/>
              </a:spcBef>
              <a:spcAft>
                <a:spcPts val="0"/>
              </a:spcAft>
              <a:buSzPts val="1400"/>
              <a:buChar char="■"/>
            </a:pPr>
            <a:r>
              <a:rPr lang="en"/>
              <a:t>Date, location, Money, Organization, Percentage, Person, time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a:t>
            </a:r>
            <a:endParaRPr/>
          </a:p>
        </p:txBody>
      </p:sp>
      <p:pic>
        <p:nvPicPr>
          <p:cNvPr id="292" name="Google Shape;292;p45"/>
          <p:cNvPicPr preferRelativeResize="0"/>
          <p:nvPr/>
        </p:nvPicPr>
        <p:blipFill>
          <a:blip r:embed="rId3">
            <a:alphaModFix/>
          </a:blip>
          <a:stretch>
            <a:fillRect/>
          </a:stretch>
        </p:blipFill>
        <p:spPr>
          <a:xfrm>
            <a:off x="98238" y="923850"/>
            <a:ext cx="6467673" cy="4219650"/>
          </a:xfrm>
          <a:prstGeom prst="rect">
            <a:avLst/>
          </a:prstGeom>
          <a:noFill/>
          <a:ln>
            <a:noFill/>
          </a:ln>
        </p:spPr>
      </p:pic>
      <p:sp>
        <p:nvSpPr>
          <p:cNvPr id="293" name="Google Shape;293;p45"/>
          <p:cNvSpPr txBox="1"/>
          <p:nvPr/>
        </p:nvSpPr>
        <p:spPr>
          <a:xfrm>
            <a:off x="6717625" y="1660350"/>
            <a:ext cx="2207100" cy="314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Trying to estimate a discrete stock price twenty minutes after a news article was released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News Article</a:t>
            </a:r>
            <a:endParaRPr/>
          </a:p>
        </p:txBody>
      </p:sp>
      <p:pic>
        <p:nvPicPr>
          <p:cNvPr id="299" name="Google Shape;299;p46"/>
          <p:cNvPicPr preferRelativeResize="0"/>
          <p:nvPr/>
        </p:nvPicPr>
        <p:blipFill>
          <a:blip r:embed="rId3">
            <a:alphaModFix/>
          </a:blip>
          <a:stretch>
            <a:fillRect/>
          </a:stretch>
        </p:blipFill>
        <p:spPr>
          <a:xfrm>
            <a:off x="152400" y="771450"/>
            <a:ext cx="6144503" cy="4372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47"/>
          <p:cNvPicPr preferRelativeResize="0"/>
          <p:nvPr/>
        </p:nvPicPr>
        <p:blipFill>
          <a:blip r:embed="rId3">
            <a:alphaModFix/>
          </a:blip>
          <a:stretch>
            <a:fillRect/>
          </a:stretch>
        </p:blipFill>
        <p:spPr>
          <a:xfrm>
            <a:off x="1698325" y="771450"/>
            <a:ext cx="5747348" cy="4219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Simulated Trading Engine Rules</a:t>
            </a:r>
            <a:endParaRPr/>
          </a:p>
        </p:txBody>
      </p:sp>
      <p:sp>
        <p:nvSpPr>
          <p:cNvPr id="311" name="Google Shape;311;p48"/>
          <p:cNvSpPr txBox="1"/>
          <p:nvPr>
            <p:ph idx="1" type="body"/>
          </p:nvPr>
        </p:nvSpPr>
        <p:spPr>
          <a:xfrm>
            <a:off x="471900" y="1878950"/>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Capital of $1000 per trade</a:t>
            </a:r>
            <a:endParaRPr/>
          </a:p>
          <a:p>
            <a:pPr indent="-317500" lvl="0" marL="457200" rtl="0" algn="l">
              <a:spcBef>
                <a:spcPts val="1600"/>
              </a:spcBef>
              <a:spcAft>
                <a:spcPts val="0"/>
              </a:spcAft>
              <a:buSzPts val="1400"/>
              <a:buChar char="●"/>
            </a:pPr>
            <a:r>
              <a:rPr lang="en"/>
              <a:t>Buy the Stock if the price is 1% higher/lower than the release time</a:t>
            </a:r>
            <a:endParaRPr/>
          </a:p>
          <a:p>
            <a:pPr indent="-317500" lvl="0" marL="457200" rtl="0" algn="l">
              <a:spcBef>
                <a:spcPts val="0"/>
              </a:spcBef>
              <a:spcAft>
                <a:spcPts val="0"/>
              </a:spcAft>
              <a:buSzPts val="1400"/>
              <a:buChar char="●"/>
            </a:pPr>
            <a:r>
              <a:rPr lang="en"/>
              <a:t>Position are closed after 20 minutes</a:t>
            </a:r>
            <a:endParaRPr/>
          </a:p>
          <a:p>
            <a:pPr indent="-317500" lvl="0" marL="457200" rtl="0" algn="l">
              <a:spcBef>
                <a:spcPts val="0"/>
              </a:spcBef>
              <a:spcAft>
                <a:spcPts val="0"/>
              </a:spcAft>
              <a:buSzPts val="1400"/>
              <a:buChar char="●"/>
            </a:pPr>
            <a:r>
              <a:rPr lang="en"/>
              <a:t>Assumes zero transaction costs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17" name="Google Shape;317;p49"/>
          <p:cNvPicPr preferRelativeResize="0"/>
          <p:nvPr/>
        </p:nvPicPr>
        <p:blipFill>
          <a:blip r:embed="rId3">
            <a:alphaModFix/>
          </a:blip>
          <a:stretch>
            <a:fillRect/>
          </a:stretch>
        </p:blipFill>
        <p:spPr>
          <a:xfrm>
            <a:off x="0" y="1019275"/>
            <a:ext cx="8839199" cy="1928975"/>
          </a:xfrm>
          <a:prstGeom prst="rect">
            <a:avLst/>
          </a:prstGeom>
          <a:noFill/>
          <a:ln>
            <a:noFill/>
          </a:ln>
        </p:spPr>
      </p:pic>
      <p:pic>
        <p:nvPicPr>
          <p:cNvPr id="318" name="Google Shape;318;p49"/>
          <p:cNvPicPr preferRelativeResize="0"/>
          <p:nvPr/>
        </p:nvPicPr>
        <p:blipFill>
          <a:blip r:embed="rId4">
            <a:alphaModFix/>
          </a:blip>
          <a:stretch>
            <a:fillRect/>
          </a:stretch>
        </p:blipFill>
        <p:spPr>
          <a:xfrm>
            <a:off x="152400" y="3348475"/>
            <a:ext cx="8839199" cy="1733483"/>
          </a:xfrm>
          <a:prstGeom prst="rect">
            <a:avLst/>
          </a:prstGeom>
          <a:noFill/>
          <a:ln>
            <a:noFill/>
          </a:ln>
        </p:spPr>
      </p:pic>
      <p:sp>
        <p:nvSpPr>
          <p:cNvPr id="319" name="Google Shape;319;p49"/>
          <p:cNvSpPr txBox="1"/>
          <p:nvPr/>
        </p:nvSpPr>
        <p:spPr>
          <a:xfrm>
            <a:off x="417425" y="730475"/>
            <a:ext cx="39786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Closeness</a:t>
            </a:r>
            <a:endParaRPr/>
          </a:p>
        </p:txBody>
      </p:sp>
      <p:sp>
        <p:nvSpPr>
          <p:cNvPr id="320" name="Google Shape;320;p49"/>
          <p:cNvSpPr txBox="1"/>
          <p:nvPr/>
        </p:nvSpPr>
        <p:spPr>
          <a:xfrm>
            <a:off x="260875" y="2974075"/>
            <a:ext cx="23871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Directional Accuracy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Trading engine results</a:t>
            </a:r>
            <a:endParaRPr/>
          </a:p>
        </p:txBody>
      </p:sp>
      <p:pic>
        <p:nvPicPr>
          <p:cNvPr id="326" name="Google Shape;326;p50"/>
          <p:cNvPicPr preferRelativeResize="0"/>
          <p:nvPr/>
        </p:nvPicPr>
        <p:blipFill>
          <a:blip r:embed="rId3">
            <a:alphaModFix/>
          </a:blip>
          <a:stretch>
            <a:fillRect/>
          </a:stretch>
        </p:blipFill>
        <p:spPr>
          <a:xfrm>
            <a:off x="91950" y="1945425"/>
            <a:ext cx="8839200" cy="209001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Critique</a:t>
            </a:r>
            <a:endParaRPr/>
          </a:p>
        </p:txBody>
      </p:sp>
      <p:sp>
        <p:nvSpPr>
          <p:cNvPr id="332" name="Google Shape;332;p51"/>
          <p:cNvSpPr txBox="1"/>
          <p:nvPr>
            <p:ph idx="1" type="body"/>
          </p:nvPr>
        </p:nvSpPr>
        <p:spPr>
          <a:xfrm>
            <a:off x="471900" y="1919075"/>
            <a:ext cx="59067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Mostly on the Trading Engine Methodology</a:t>
            </a:r>
            <a:endParaRPr/>
          </a:p>
          <a:p>
            <a:pPr indent="-317500" lvl="0" marL="457200" rtl="0" algn="l">
              <a:spcBef>
                <a:spcPts val="0"/>
              </a:spcBef>
              <a:spcAft>
                <a:spcPts val="0"/>
              </a:spcAft>
              <a:buSzPts val="1400"/>
              <a:buChar char="●"/>
            </a:pPr>
            <a:r>
              <a:rPr lang="en"/>
              <a:t>Usage of “price” rather and bid-ask spreads</a:t>
            </a:r>
            <a:endParaRPr/>
          </a:p>
          <a:p>
            <a:pPr indent="-317500" lvl="0" marL="457200" rtl="0" algn="l">
              <a:spcBef>
                <a:spcPts val="0"/>
              </a:spcBef>
              <a:spcAft>
                <a:spcPts val="0"/>
              </a:spcAft>
              <a:buSzPts val="1400"/>
              <a:buChar char="●"/>
            </a:pPr>
            <a:r>
              <a:rPr lang="en"/>
              <a:t>“Trading costs are zero in large volumes”</a:t>
            </a:r>
            <a:endParaRPr/>
          </a:p>
          <a:p>
            <a:pPr indent="-304800" lvl="1" marL="914400" rtl="0" algn="l">
              <a:spcBef>
                <a:spcPts val="0"/>
              </a:spcBef>
              <a:spcAft>
                <a:spcPts val="0"/>
              </a:spcAft>
              <a:buSzPts val="1200"/>
              <a:buChar char="○"/>
            </a:pPr>
            <a:r>
              <a:rPr lang="en"/>
              <a:t>Usage of data to predict magnitude/direction in the low single percentages, one cannot ignore bid-ask spreads, especially for illiquid securities</a:t>
            </a:r>
            <a:endParaRPr/>
          </a:p>
          <a:p>
            <a:pPr indent="-317500" lvl="0" marL="457200" rtl="0" algn="l">
              <a:spcBef>
                <a:spcPts val="0"/>
              </a:spcBef>
              <a:spcAft>
                <a:spcPts val="0"/>
              </a:spcAft>
              <a:buSzPts val="1400"/>
              <a:buChar char="●"/>
            </a:pPr>
            <a:r>
              <a:rPr lang="en"/>
              <a:t>What does a 2% return from the simulated trading engine mean?</a:t>
            </a:r>
            <a:endParaRPr/>
          </a:p>
          <a:p>
            <a:pPr indent="-304800" lvl="1" marL="914400" rtl="0" algn="l">
              <a:spcBef>
                <a:spcPts val="0"/>
              </a:spcBef>
              <a:spcAft>
                <a:spcPts val="0"/>
              </a:spcAft>
              <a:buSzPts val="1200"/>
              <a:buChar char="○"/>
            </a:pPr>
            <a:r>
              <a:rPr lang="en"/>
              <a:t>Baseline</a:t>
            </a:r>
            <a:endParaRPr/>
          </a:p>
          <a:p>
            <a:pPr indent="-304800" lvl="1" marL="914400" rtl="0" algn="l">
              <a:spcBef>
                <a:spcPts val="0"/>
              </a:spcBef>
              <a:spcAft>
                <a:spcPts val="0"/>
              </a:spcAft>
              <a:buSzPts val="1200"/>
              <a:buChar char="○"/>
            </a:pPr>
            <a:r>
              <a:rPr lang="en"/>
              <a:t>Beta/correlation</a:t>
            </a:r>
            <a:endParaRPr/>
          </a:p>
          <a:p>
            <a:pPr indent="-304800" lvl="1" marL="914400" rtl="0" algn="l">
              <a:spcBef>
                <a:spcPts val="0"/>
              </a:spcBef>
              <a:spcAft>
                <a:spcPts val="0"/>
              </a:spcAft>
              <a:buSzPts val="1200"/>
              <a:buChar char="○"/>
            </a:pPr>
            <a:r>
              <a:rPr lang="en"/>
              <a:t>CAPM results</a:t>
            </a:r>
            <a:endParaRPr/>
          </a:p>
          <a:p>
            <a:pPr indent="0" lvl="0" marL="45720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Today’s topics</a:t>
            </a:r>
            <a:endParaRPr/>
          </a:p>
        </p:txBody>
      </p:sp>
      <p:sp>
        <p:nvSpPr>
          <p:cNvPr id="88" name="Google Shape;88;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Background</a:t>
            </a:r>
            <a:endParaRPr/>
          </a:p>
          <a:p>
            <a:pPr indent="-304800" lvl="1" marL="914400" rtl="0" algn="l">
              <a:spcBef>
                <a:spcPts val="0"/>
              </a:spcBef>
              <a:spcAft>
                <a:spcPts val="0"/>
              </a:spcAft>
              <a:buSzPts val="1200"/>
              <a:buChar char="○"/>
            </a:pPr>
            <a:r>
              <a:rPr lang="en"/>
              <a:t>Efficient </a:t>
            </a:r>
            <a:r>
              <a:rPr lang="en"/>
              <a:t>Market</a:t>
            </a:r>
            <a:r>
              <a:rPr lang="en"/>
              <a:t> Hypothesis</a:t>
            </a:r>
            <a:endParaRPr/>
          </a:p>
          <a:p>
            <a:pPr indent="-304800" lvl="1" marL="914400" rtl="0" algn="l">
              <a:spcBef>
                <a:spcPts val="0"/>
              </a:spcBef>
              <a:spcAft>
                <a:spcPts val="0"/>
              </a:spcAft>
              <a:buSzPts val="1200"/>
              <a:buChar char="○"/>
            </a:pPr>
            <a:r>
              <a:rPr lang="en"/>
              <a:t>What is Alpha?</a:t>
            </a:r>
            <a:endParaRPr/>
          </a:p>
          <a:p>
            <a:pPr indent="-304800" lvl="1" marL="914400" rtl="0" algn="l">
              <a:spcBef>
                <a:spcPts val="0"/>
              </a:spcBef>
              <a:spcAft>
                <a:spcPts val="0"/>
              </a:spcAft>
              <a:buSzPts val="1200"/>
              <a:buChar char="○"/>
            </a:pPr>
            <a:r>
              <a:rPr lang="en"/>
              <a:t>Market Basics</a:t>
            </a:r>
            <a:endParaRPr/>
          </a:p>
          <a:p>
            <a:pPr indent="-317500" lvl="0" marL="457200" rtl="0" algn="l">
              <a:spcBef>
                <a:spcPts val="0"/>
              </a:spcBef>
              <a:spcAft>
                <a:spcPts val="0"/>
              </a:spcAft>
              <a:buSzPts val="1400"/>
              <a:buChar char="●"/>
            </a:pPr>
            <a:r>
              <a:rPr lang="en"/>
              <a:t>NLP for Alpha generation</a:t>
            </a:r>
            <a:endParaRPr/>
          </a:p>
          <a:p>
            <a:pPr indent="-304800" lvl="1" marL="914400" rtl="0" algn="l">
              <a:spcBef>
                <a:spcPts val="0"/>
              </a:spcBef>
              <a:spcAft>
                <a:spcPts val="0"/>
              </a:spcAft>
              <a:buSzPts val="1200"/>
              <a:buChar char="○"/>
            </a:pPr>
            <a:r>
              <a:rPr lang="en"/>
              <a:t>Twitter sentiment Analysis</a:t>
            </a:r>
            <a:endParaRPr/>
          </a:p>
          <a:p>
            <a:pPr indent="-304800" lvl="1" marL="914400" rtl="0" algn="l">
              <a:spcBef>
                <a:spcPts val="0"/>
              </a:spcBef>
              <a:spcAft>
                <a:spcPts val="0"/>
              </a:spcAft>
              <a:buSzPts val="1200"/>
              <a:buChar char="○"/>
            </a:pPr>
            <a:r>
              <a:rPr lang="en"/>
              <a:t>Breaking news for stock prices.</a:t>
            </a:r>
            <a:endParaRPr/>
          </a:p>
          <a:p>
            <a:pPr indent="-304800" lvl="1" marL="914400" rtl="0" algn="l">
              <a:spcBef>
                <a:spcPts val="0"/>
              </a:spcBef>
              <a:spcAft>
                <a:spcPts val="0"/>
              </a:spcAft>
              <a:buSzPts val="1200"/>
              <a:buChar char="○"/>
            </a:pPr>
            <a:r>
              <a:rPr lang="en"/>
              <a:t>FOMC minutes classification</a:t>
            </a:r>
            <a:endParaRPr/>
          </a:p>
          <a:p>
            <a:pPr indent="-317500" lvl="0" marL="457200" rtl="0" algn="l">
              <a:spcBef>
                <a:spcPts val="0"/>
              </a:spcBef>
              <a:spcAft>
                <a:spcPts val="0"/>
              </a:spcAft>
              <a:buSzPts val="1400"/>
              <a:buChar char="●"/>
            </a:pPr>
            <a:r>
              <a:rPr lang="en"/>
              <a:t>Other Applications</a:t>
            </a:r>
            <a:endParaRPr/>
          </a:p>
          <a:p>
            <a:pPr indent="-304800" lvl="1" marL="914400" rtl="0" algn="l">
              <a:spcBef>
                <a:spcPts val="0"/>
              </a:spcBef>
              <a:spcAft>
                <a:spcPts val="0"/>
              </a:spcAft>
              <a:buSzPts val="1200"/>
              <a:buChar char="○"/>
            </a:pPr>
            <a:r>
              <a:rPr lang="en"/>
              <a:t>“Back/middle office” functions</a:t>
            </a:r>
            <a:endParaRPr/>
          </a:p>
          <a:p>
            <a:pPr indent="-304800" lvl="1" marL="914400" rtl="0" algn="l">
              <a:spcBef>
                <a:spcPts val="0"/>
              </a:spcBef>
              <a:spcAft>
                <a:spcPts val="0"/>
              </a:spcAft>
              <a:buSzPts val="1200"/>
              <a:buChar char="○"/>
            </a:pPr>
            <a:r>
              <a:rPr lang="en"/>
              <a:t>NLP-like techniques</a:t>
            </a:r>
            <a:endParaRPr/>
          </a:p>
          <a:p>
            <a:pPr indent="-304800" lvl="1" marL="914400" rtl="0" algn="l">
              <a:spcBef>
                <a:spcPts val="0"/>
              </a:spcBef>
              <a:spcAft>
                <a:spcPts val="0"/>
              </a:spcAft>
              <a:buSzPts val="1200"/>
              <a:buChar char="○"/>
            </a:pPr>
            <a:r>
              <a:rPr lang="en"/>
              <a:t>Parsing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FOMC Minutes Analysis</a:t>
            </a:r>
            <a:endParaRPr/>
          </a:p>
        </p:txBody>
      </p:sp>
      <p:sp>
        <p:nvSpPr>
          <p:cNvPr id="338" name="Google Shape;338;p52"/>
          <p:cNvSpPr txBox="1"/>
          <p:nvPr>
            <p:ph idx="1" type="subTitle"/>
          </p:nvPr>
        </p:nvSpPr>
        <p:spPr>
          <a:xfrm>
            <a:off x="64950" y="2715475"/>
            <a:ext cx="4446300" cy="14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Deciphering Fedspeak: The Information Content of FOMC Meetings, Jegadeesh and Wu, 2017, Working Paper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Sigma Street View</a:t>
            </a:r>
            <a:endParaRPr/>
          </a:p>
        </p:txBody>
      </p:sp>
      <p:sp>
        <p:nvSpPr>
          <p:cNvPr id="339" name="Google Shape;339;p5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52"/>
          <p:cNvPicPr preferRelativeResize="0"/>
          <p:nvPr/>
        </p:nvPicPr>
        <p:blipFill>
          <a:blip r:embed="rId3">
            <a:alphaModFix/>
          </a:blip>
          <a:stretch>
            <a:fillRect/>
          </a:stretch>
        </p:blipFill>
        <p:spPr>
          <a:xfrm>
            <a:off x="4613850" y="904050"/>
            <a:ext cx="4530150" cy="342592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FOMC?</a:t>
            </a:r>
            <a:endParaRPr/>
          </a:p>
        </p:txBody>
      </p:sp>
      <p:sp>
        <p:nvSpPr>
          <p:cNvPr id="346" name="Google Shape;346;p53"/>
          <p:cNvSpPr txBox="1"/>
          <p:nvPr/>
        </p:nvSpPr>
        <p:spPr>
          <a:xfrm>
            <a:off x="352175" y="1017425"/>
            <a:ext cx="3756900" cy="36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sz="1200">
                <a:highlight>
                  <a:srgbClr val="FFFFFF"/>
                </a:highlight>
                <a:latin typeface="Open Sans"/>
                <a:ea typeface="Open Sans"/>
                <a:cs typeface="Open Sans"/>
                <a:sym typeface="Open Sans"/>
              </a:rPr>
              <a:t>The Federal Open Market Committee (FOMC) is the monetary policymaking body of the Federal Reserve System. “ -FOMC website</a:t>
            </a:r>
            <a:endParaRPr sz="1200">
              <a:highlight>
                <a:srgbClr val="FFFFFF"/>
              </a:highlight>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Why is it important?</a:t>
            </a:r>
            <a:endParaRPr sz="1200">
              <a:highlight>
                <a:srgbClr val="FFFFFF"/>
              </a:highlight>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It sets the monetary policy objective</a:t>
            </a:r>
            <a:endParaRPr sz="1200">
              <a:highlight>
                <a:srgbClr val="FFFFFF"/>
              </a:highlight>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Monetary policy is used as a tool to slow down a heated economy/ bring up an economy in a recession</a:t>
            </a:r>
            <a:endParaRPr sz="1200">
              <a:highlight>
                <a:srgbClr val="FFFFFF"/>
              </a:highlight>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Actions of the FOMC has an immediate/material impact on the markets, especially the interest rate markets</a:t>
            </a:r>
            <a:endParaRPr sz="1200">
              <a:highlight>
                <a:srgbClr val="FFFFFF"/>
              </a:highlight>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When does the FOMC </a:t>
            </a:r>
            <a:r>
              <a:rPr lang="en" sz="1200">
                <a:highlight>
                  <a:srgbClr val="FFFFFF"/>
                </a:highlight>
                <a:latin typeface="Open Sans"/>
                <a:ea typeface="Open Sans"/>
                <a:cs typeface="Open Sans"/>
                <a:sym typeface="Open Sans"/>
              </a:rPr>
              <a:t>release</a:t>
            </a:r>
            <a:r>
              <a:rPr lang="en" sz="1200">
                <a:highlight>
                  <a:srgbClr val="FFFFFF"/>
                </a:highlight>
                <a:latin typeface="Open Sans"/>
                <a:ea typeface="Open Sans"/>
                <a:cs typeface="Open Sans"/>
                <a:sym typeface="Open Sans"/>
              </a:rPr>
              <a:t> information?</a:t>
            </a:r>
            <a:endParaRPr sz="1200">
              <a:highlight>
                <a:srgbClr val="FFFFFF"/>
              </a:highlight>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At 2pm on the final day of each Federal Open market Committee meeting</a:t>
            </a:r>
            <a:endParaRPr sz="1200">
              <a:highlight>
                <a:srgbClr val="FFFFFF"/>
              </a:highlight>
              <a:latin typeface="Open Sans"/>
              <a:ea typeface="Open Sans"/>
              <a:cs typeface="Open Sans"/>
              <a:sym typeface="Open Sans"/>
            </a:endParaRPr>
          </a:p>
        </p:txBody>
      </p:sp>
      <p:pic>
        <p:nvPicPr>
          <p:cNvPr id="347" name="Google Shape;347;p53"/>
          <p:cNvPicPr preferRelativeResize="0"/>
          <p:nvPr/>
        </p:nvPicPr>
        <p:blipFill>
          <a:blip r:embed="rId3">
            <a:alphaModFix/>
          </a:blip>
          <a:stretch>
            <a:fillRect/>
          </a:stretch>
        </p:blipFill>
        <p:spPr>
          <a:xfrm>
            <a:off x="5422400" y="1108750"/>
            <a:ext cx="3139625" cy="3018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53" name="Google Shape;353;p54"/>
          <p:cNvSpPr txBox="1"/>
          <p:nvPr>
            <p:ph idx="1" type="body"/>
          </p:nvPr>
        </p:nvSpPr>
        <p:spPr>
          <a:xfrm>
            <a:off x="471900" y="1566875"/>
            <a:ext cx="3336900" cy="34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 Extracted by LDA: </a:t>
            </a:r>
            <a:endParaRPr/>
          </a:p>
          <a:p>
            <a:pPr indent="-342900" lvl="0" marL="457200" rtl="0" algn="l">
              <a:spcBef>
                <a:spcPts val="1600"/>
              </a:spcBef>
              <a:spcAft>
                <a:spcPts val="0"/>
              </a:spcAft>
              <a:buSzPts val="1800"/>
              <a:buChar char="●"/>
            </a:pPr>
            <a:r>
              <a:rPr lang="en"/>
              <a:t>Policy Stance</a:t>
            </a:r>
            <a:endParaRPr/>
          </a:p>
          <a:p>
            <a:pPr indent="-342900" lvl="0" marL="457200" rtl="0" algn="l">
              <a:spcBef>
                <a:spcPts val="0"/>
              </a:spcBef>
              <a:spcAft>
                <a:spcPts val="0"/>
              </a:spcAft>
              <a:buSzPts val="1800"/>
              <a:buChar char="●"/>
            </a:pPr>
            <a:r>
              <a:rPr lang="en"/>
              <a:t>Inflation</a:t>
            </a:r>
            <a:endParaRPr/>
          </a:p>
          <a:p>
            <a:pPr indent="-342900" lvl="0" marL="457200" rtl="0" algn="l">
              <a:spcBef>
                <a:spcPts val="0"/>
              </a:spcBef>
              <a:spcAft>
                <a:spcPts val="0"/>
              </a:spcAft>
              <a:buSzPts val="1800"/>
              <a:buChar char="●"/>
            </a:pPr>
            <a:r>
              <a:rPr lang="en"/>
              <a:t>Financial Market</a:t>
            </a:r>
            <a:endParaRPr/>
          </a:p>
          <a:p>
            <a:pPr indent="-342900" lvl="0" marL="457200" rtl="0" algn="l">
              <a:spcBef>
                <a:spcPts val="0"/>
              </a:spcBef>
              <a:spcAft>
                <a:spcPts val="0"/>
              </a:spcAft>
              <a:buSzPts val="1800"/>
              <a:buChar char="●"/>
            </a:pPr>
            <a:r>
              <a:rPr lang="en"/>
              <a:t>Employment</a:t>
            </a:r>
            <a:endParaRPr/>
          </a:p>
          <a:p>
            <a:pPr indent="-342900" lvl="0" marL="457200" rtl="0" algn="l">
              <a:spcBef>
                <a:spcPts val="0"/>
              </a:spcBef>
              <a:spcAft>
                <a:spcPts val="0"/>
              </a:spcAft>
              <a:buSzPts val="1800"/>
              <a:buChar char="●"/>
            </a:pPr>
            <a:r>
              <a:rPr lang="en"/>
              <a:t>Economic Growth</a:t>
            </a:r>
            <a:endParaRPr/>
          </a:p>
          <a:p>
            <a:pPr indent="-342900" lvl="0" marL="457200" rtl="0" algn="l">
              <a:spcBef>
                <a:spcPts val="0"/>
              </a:spcBef>
              <a:spcAft>
                <a:spcPts val="0"/>
              </a:spcAft>
              <a:buSzPts val="1800"/>
              <a:buChar char="●"/>
            </a:pPr>
            <a:r>
              <a:rPr lang="en"/>
              <a:t>Foreign Trade</a:t>
            </a:r>
            <a:endParaRPr/>
          </a:p>
          <a:p>
            <a:pPr indent="-342900" lvl="0" marL="457200" rtl="0" algn="l">
              <a:spcBef>
                <a:spcPts val="0"/>
              </a:spcBef>
              <a:spcAft>
                <a:spcPts val="0"/>
              </a:spcAft>
              <a:buSzPts val="1800"/>
              <a:buChar char="●"/>
            </a:pPr>
            <a:r>
              <a:rPr lang="en"/>
              <a:t>Consumption</a:t>
            </a:r>
            <a:endParaRPr/>
          </a:p>
          <a:p>
            <a:pPr indent="-342900" lvl="0" marL="457200" rtl="0" algn="l">
              <a:spcBef>
                <a:spcPts val="0"/>
              </a:spcBef>
              <a:spcAft>
                <a:spcPts val="0"/>
              </a:spcAft>
              <a:buSzPts val="1800"/>
              <a:buChar char="●"/>
            </a:pPr>
            <a:r>
              <a:rPr lang="en"/>
              <a:t>Production</a:t>
            </a:r>
            <a:endParaRPr/>
          </a:p>
          <a:p>
            <a:pPr indent="-342900" lvl="0" marL="457200" rtl="0" algn="l">
              <a:spcBef>
                <a:spcPts val="0"/>
              </a:spcBef>
              <a:spcAft>
                <a:spcPts val="0"/>
              </a:spcAft>
              <a:buSzPts val="1800"/>
              <a:buChar char="●"/>
            </a:pPr>
            <a:r>
              <a:rPr lang="en"/>
              <a:t>Investment</a:t>
            </a:r>
            <a:endParaRPr/>
          </a:p>
          <a:p>
            <a:pPr indent="0" lvl="0" marL="0" rtl="0" algn="l">
              <a:spcBef>
                <a:spcPts val="1600"/>
              </a:spcBef>
              <a:spcAft>
                <a:spcPts val="1600"/>
              </a:spcAft>
              <a:buNone/>
            </a:pPr>
            <a:r>
              <a:t/>
            </a:r>
            <a:endParaRPr/>
          </a:p>
        </p:txBody>
      </p:sp>
      <p:sp>
        <p:nvSpPr>
          <p:cNvPr id="354" name="Google Shape;354;p54"/>
          <p:cNvSpPr txBox="1"/>
          <p:nvPr/>
        </p:nvSpPr>
        <p:spPr>
          <a:xfrm>
            <a:off x="3717600" y="1721825"/>
            <a:ext cx="5100300" cy="327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Reaction</a:t>
            </a:r>
            <a:r>
              <a:rPr lang="en"/>
              <a:t> of Stock and Bond Markets to </a:t>
            </a:r>
            <a:r>
              <a:rPr lang="en"/>
              <a:t>proportion</a:t>
            </a:r>
            <a:r>
              <a:rPr lang="en"/>
              <a:t> of discussion devoted to each topic</a:t>
            </a:r>
            <a:endParaRPr/>
          </a:p>
          <a:p>
            <a:pPr indent="-317500" lvl="1" marL="914400" rtl="0" algn="l">
              <a:spcBef>
                <a:spcPts val="0"/>
              </a:spcBef>
              <a:spcAft>
                <a:spcPts val="0"/>
              </a:spcAft>
              <a:buSzPts val="1400"/>
              <a:buChar char="○"/>
            </a:pPr>
            <a:r>
              <a:rPr lang="en"/>
              <a:t>SPY ETF as indicator for stocks</a:t>
            </a:r>
            <a:endParaRPr/>
          </a:p>
          <a:p>
            <a:pPr indent="-317500" lvl="1" marL="914400" rtl="0" algn="l">
              <a:spcBef>
                <a:spcPts val="0"/>
              </a:spcBef>
              <a:spcAft>
                <a:spcPts val="0"/>
              </a:spcAft>
              <a:buSzPts val="1400"/>
              <a:buChar char="○"/>
            </a:pPr>
            <a:r>
              <a:rPr lang="en"/>
              <a:t>Eurodollar futures (LIBOR) for bond markets</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Tone of each topic also considered</a:t>
            </a:r>
            <a:endParaRPr/>
          </a:p>
          <a:p>
            <a:pPr indent="-317500" lvl="1" marL="914400" rtl="0" algn="l">
              <a:spcBef>
                <a:spcPts val="0"/>
              </a:spcBef>
              <a:spcAft>
                <a:spcPts val="0"/>
              </a:spcAft>
              <a:buSzPts val="1400"/>
              <a:buChar char="○"/>
            </a:pPr>
            <a:r>
              <a:rPr lang="en"/>
              <a:t>Bag of words method used</a:t>
            </a:r>
            <a:endParaRPr/>
          </a:p>
          <a:p>
            <a:pPr indent="-317500" lvl="1" marL="914400" rtl="0" algn="l">
              <a:spcBef>
                <a:spcPts val="0"/>
              </a:spcBef>
              <a:spcAft>
                <a:spcPts val="0"/>
              </a:spcAft>
              <a:buSzPts val="1400"/>
              <a:buChar char="○"/>
            </a:pPr>
            <a:r>
              <a:rPr lang="en"/>
              <a:t>Harvard IV-4 Psychological Dictionary used</a:t>
            </a:r>
            <a:endParaRPr/>
          </a:p>
          <a:p>
            <a:pPr indent="-317500" lvl="1" marL="914400" rtl="0" algn="l">
              <a:spcBef>
                <a:spcPts val="0"/>
              </a:spcBef>
              <a:spcAft>
                <a:spcPts val="0"/>
              </a:spcAft>
              <a:buSzPts val="1400"/>
              <a:buChar char="○"/>
            </a:pPr>
            <a:r>
              <a:rPr lang="en"/>
              <a:t>Higher tonal score represents a positive/easing stance </a:t>
            </a:r>
            <a:endParaRPr/>
          </a:p>
          <a:p>
            <a:pPr indent="-317500" lvl="0" marL="457200" rtl="0" algn="l">
              <a:spcBef>
                <a:spcPts val="0"/>
              </a:spcBef>
              <a:spcAft>
                <a:spcPts val="0"/>
              </a:spcAft>
              <a:buSzPts val="1400"/>
              <a:buChar char="●"/>
            </a:pPr>
            <a:r>
              <a:rPr lang="en"/>
              <a:t>Event window: A 15 minute event window around the 2pm release is considered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1" name="Google Shape;361;p55"/>
          <p:cNvPicPr preferRelativeResize="0"/>
          <p:nvPr/>
        </p:nvPicPr>
        <p:blipFill>
          <a:blip r:embed="rId3">
            <a:alphaModFix/>
          </a:blip>
          <a:stretch>
            <a:fillRect/>
          </a:stretch>
        </p:blipFill>
        <p:spPr>
          <a:xfrm>
            <a:off x="526353" y="0"/>
            <a:ext cx="8456545" cy="5143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67" name="Google Shape;367;p56"/>
          <p:cNvPicPr preferRelativeResize="0"/>
          <p:nvPr/>
        </p:nvPicPr>
        <p:blipFill>
          <a:blip r:embed="rId3">
            <a:alphaModFix/>
          </a:blip>
          <a:stretch>
            <a:fillRect/>
          </a:stretch>
        </p:blipFill>
        <p:spPr>
          <a:xfrm>
            <a:off x="1317038" y="784500"/>
            <a:ext cx="6509929" cy="42196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Proportion of time dedicated to each topic</a:t>
            </a:r>
            <a:endParaRPr/>
          </a:p>
        </p:txBody>
      </p:sp>
      <p:pic>
        <p:nvPicPr>
          <p:cNvPr id="373" name="Google Shape;373;p57"/>
          <p:cNvPicPr preferRelativeResize="0"/>
          <p:nvPr/>
        </p:nvPicPr>
        <p:blipFill>
          <a:blip r:embed="rId3">
            <a:alphaModFix/>
          </a:blip>
          <a:stretch>
            <a:fillRect/>
          </a:stretch>
        </p:blipFill>
        <p:spPr>
          <a:xfrm>
            <a:off x="1142450" y="823625"/>
            <a:ext cx="6738203" cy="42196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 Tone of some topics</a:t>
            </a:r>
            <a:endParaRPr/>
          </a:p>
        </p:txBody>
      </p:sp>
      <p:pic>
        <p:nvPicPr>
          <p:cNvPr id="379" name="Google Shape;379;p58"/>
          <p:cNvPicPr preferRelativeResize="0"/>
          <p:nvPr/>
        </p:nvPicPr>
        <p:blipFill>
          <a:blip r:embed="rId3">
            <a:alphaModFix/>
          </a:blip>
          <a:stretch>
            <a:fillRect/>
          </a:stretch>
        </p:blipFill>
        <p:spPr>
          <a:xfrm>
            <a:off x="1177363" y="719275"/>
            <a:ext cx="6789285" cy="42196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 results</a:t>
            </a:r>
            <a:endParaRPr/>
          </a:p>
        </p:txBody>
      </p:sp>
      <p:pic>
        <p:nvPicPr>
          <p:cNvPr id="385" name="Google Shape;385;p59"/>
          <p:cNvPicPr preferRelativeResize="0"/>
          <p:nvPr/>
        </p:nvPicPr>
        <p:blipFill>
          <a:blip r:embed="rId3">
            <a:alphaModFix/>
          </a:blip>
          <a:stretch>
            <a:fillRect/>
          </a:stretch>
        </p:blipFill>
        <p:spPr>
          <a:xfrm>
            <a:off x="304800" y="1150500"/>
            <a:ext cx="8839194" cy="2842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91" name="Google Shape;391;p60"/>
          <p:cNvSpPr txBox="1"/>
          <p:nvPr/>
        </p:nvSpPr>
        <p:spPr>
          <a:xfrm>
            <a:off x="169575" y="965275"/>
            <a:ext cx="8504700" cy="3874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p>
        </p:txBody>
      </p:sp>
      <p:sp>
        <p:nvSpPr>
          <p:cNvPr id="392" name="Google Shape;392;p60"/>
          <p:cNvSpPr txBox="1"/>
          <p:nvPr>
            <p:ph idx="1" type="body"/>
          </p:nvPr>
        </p:nvSpPr>
        <p:spPr>
          <a:xfrm>
            <a:off x="460950" y="2349525"/>
            <a:ext cx="8222100" cy="2710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Significant Variation in the Proportion and tones of topics</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Negative tone during recessions and when unemployment is high</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Directional Stances:</a:t>
            </a:r>
            <a:endParaRPr sz="1400">
              <a:solidFill>
                <a:srgbClr val="000000"/>
              </a:solidFill>
              <a:latin typeface="Arial"/>
              <a:ea typeface="Arial"/>
              <a:cs typeface="Arial"/>
              <a:sym typeface="Arial"/>
            </a:endParaRPr>
          </a:p>
          <a:p>
            <a:pPr indent="-317500" lvl="1" marL="9144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Policy Stance is positive for SPY but negative for LIBOR</a:t>
            </a:r>
            <a:endParaRPr>
              <a:solidFill>
                <a:srgbClr val="000000"/>
              </a:solidFill>
              <a:latin typeface="Arial"/>
              <a:ea typeface="Arial"/>
              <a:cs typeface="Arial"/>
              <a:sym typeface="Arial"/>
            </a:endParaRPr>
          </a:p>
          <a:p>
            <a:pPr indent="-317500" lvl="1" marL="9144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Makes intuitive sense, easing policy helps stocks hurts bond prices</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importance of Speed</a:t>
            </a:r>
            <a:endParaRPr/>
          </a:p>
        </p:txBody>
      </p:sp>
      <p:sp>
        <p:nvSpPr>
          <p:cNvPr id="398" name="Google Shape;398;p6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fast is new </a:t>
            </a:r>
            <a:r>
              <a:rPr lang="en"/>
              <a:t>information</a:t>
            </a:r>
            <a:r>
              <a:rPr lang="en"/>
              <a:t> reflected in prices</a:t>
            </a:r>
            <a:endParaRPr/>
          </a:p>
        </p:txBody>
      </p:sp>
      <p:sp>
        <p:nvSpPr>
          <p:cNvPr id="399" name="Google Shape;399;p6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Efficient Market Hypothesis</a:t>
            </a:r>
            <a:endParaRPr/>
          </a:p>
        </p:txBody>
      </p:sp>
      <p:sp>
        <p:nvSpPr>
          <p:cNvPr id="94" name="Google Shape;94;p1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“It should be impossible to beat the market consistently on a risk adjusted basis”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5" name="Google Shape;95;p17"/>
          <p:cNvSpPr txBox="1"/>
          <p:nvPr/>
        </p:nvSpPr>
        <p:spPr>
          <a:xfrm>
            <a:off x="3880175" y="693775"/>
            <a:ext cx="4912800" cy="29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efficient </a:t>
            </a:r>
            <a:r>
              <a:rPr lang="en"/>
              <a:t>market</a:t>
            </a:r>
            <a:r>
              <a:rPr lang="en"/>
              <a:t> hypothesis (EMH) maintains that market prices fully reflect all available information. Developed independently by Paul A. Samuelson and Eugene F. Fama in the 1960s, this idea has been applied extensively to theoretical models and empirical studies of financial securities prices, generating considerable controversy as well as fundamental insights into the price-discovery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publicly traded assets/instruments, the various levels of EMH say the following: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Weak: Prices reflect all publicly available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Semi-Strong: Prices reflect all publicly available information and react instantly to new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Strong: Prices reflect all information, including hidden “insider” information.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importance of Information</a:t>
            </a:r>
            <a:endParaRPr/>
          </a:p>
        </p:txBody>
      </p:sp>
      <p:sp>
        <p:nvSpPr>
          <p:cNvPr id="405" name="Google Shape;405;p62"/>
          <p:cNvSpPr txBox="1"/>
          <p:nvPr>
            <p:ph idx="4294967295" type="body"/>
          </p:nvPr>
        </p:nvSpPr>
        <p:spPr>
          <a:xfrm>
            <a:off x="52600" y="864450"/>
            <a:ext cx="4690200" cy="340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2013 FOMC taper/no taper decision</a:t>
            </a:r>
            <a:endParaRPr/>
          </a:p>
          <a:p>
            <a:pPr indent="-342900" lvl="0" marL="457200" rtl="0" algn="l">
              <a:spcBef>
                <a:spcPts val="0"/>
              </a:spcBef>
              <a:spcAft>
                <a:spcPts val="0"/>
              </a:spcAft>
              <a:buSzPts val="1800"/>
              <a:buChar char="●"/>
            </a:pPr>
            <a:r>
              <a:rPr lang="en"/>
              <a:t>Release of information using atomic clocks at 2pm</a:t>
            </a:r>
            <a:endParaRPr/>
          </a:p>
          <a:p>
            <a:pPr indent="-342900" lvl="0" marL="457200" rtl="0" algn="l">
              <a:spcBef>
                <a:spcPts val="0"/>
              </a:spcBef>
              <a:spcAft>
                <a:spcPts val="0"/>
              </a:spcAft>
              <a:buSzPts val="1800"/>
              <a:buChar char="●"/>
            </a:pPr>
            <a:r>
              <a:rPr lang="en"/>
              <a:t>Trading timestamps not consistent with speed of light/time for information to reach Chicago from NY/Washington</a:t>
            </a:r>
            <a:endParaRPr/>
          </a:p>
          <a:p>
            <a:pPr indent="-342900" lvl="0" marL="457200" rtl="0" algn="l">
              <a:spcBef>
                <a:spcPts val="0"/>
              </a:spcBef>
              <a:spcAft>
                <a:spcPts val="0"/>
              </a:spcAft>
              <a:buSzPts val="1800"/>
              <a:buChar char="●"/>
            </a:pPr>
            <a:r>
              <a:rPr lang="en"/>
              <a:t>Should markets be continuous? Is a call market better to prevent this speed race? (Wellman, 2013)</a:t>
            </a:r>
            <a:endParaRPr/>
          </a:p>
          <a:p>
            <a:pPr indent="0" lvl="0" marL="0" rtl="0" algn="l">
              <a:spcBef>
                <a:spcPts val="1600"/>
              </a:spcBef>
              <a:spcAft>
                <a:spcPts val="1600"/>
              </a:spcAft>
              <a:buNone/>
            </a:pPr>
            <a:r>
              <a:t/>
            </a:r>
            <a:endParaRPr/>
          </a:p>
        </p:txBody>
      </p:sp>
      <p:pic>
        <p:nvPicPr>
          <p:cNvPr id="406" name="Google Shape;406;p62"/>
          <p:cNvPicPr preferRelativeResize="0"/>
          <p:nvPr/>
        </p:nvPicPr>
        <p:blipFill>
          <a:blip r:embed="rId3">
            <a:alphaModFix/>
          </a:blip>
          <a:stretch>
            <a:fillRect/>
          </a:stretch>
        </p:blipFill>
        <p:spPr>
          <a:xfrm>
            <a:off x="4790250" y="864450"/>
            <a:ext cx="4353750" cy="3328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3"/>
          <p:cNvSpPr txBox="1"/>
          <p:nvPr>
            <p:ph idx="1" type="body"/>
          </p:nvPr>
        </p:nvSpPr>
        <p:spPr>
          <a:xfrm>
            <a:off x="290650" y="3628250"/>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Source: Nanex Research</a:t>
            </a:r>
            <a:endParaRPr/>
          </a:p>
        </p:txBody>
      </p:sp>
      <p:pic>
        <p:nvPicPr>
          <p:cNvPr id="413" name="Google Shape;413;p63"/>
          <p:cNvPicPr preferRelativeResize="0"/>
          <p:nvPr/>
        </p:nvPicPr>
        <p:blipFill>
          <a:blip r:embed="rId3">
            <a:alphaModFix/>
          </a:blip>
          <a:stretch>
            <a:fillRect/>
          </a:stretch>
        </p:blipFill>
        <p:spPr>
          <a:xfrm>
            <a:off x="0" y="0"/>
            <a:ext cx="9144001" cy="362825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Other Applications</a:t>
            </a:r>
            <a:endParaRPr/>
          </a:p>
        </p:txBody>
      </p:sp>
      <p:sp>
        <p:nvSpPr>
          <p:cNvPr id="419" name="Google Shape;419;p6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Where can NLP be used?</a:t>
            </a:r>
            <a:endParaRPr/>
          </a:p>
        </p:txBody>
      </p:sp>
      <p:sp>
        <p:nvSpPr>
          <p:cNvPr id="426" name="Google Shape;426;p65"/>
          <p:cNvSpPr txBox="1"/>
          <p:nvPr>
            <p:ph idx="1" type="body"/>
          </p:nvPr>
        </p:nvSpPr>
        <p:spPr>
          <a:xfrm>
            <a:off x="471900" y="2291800"/>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While the frequent focus of NLP on finance has been on alpha generation, the most immediate ways to generate value are actually in the management/middle office/back office roles</a:t>
            </a:r>
            <a:endParaRPr/>
          </a:p>
          <a:p>
            <a:pPr indent="0" lvl="0" marL="457200" rtl="0" algn="l">
              <a:spcBef>
                <a:spcPts val="1600"/>
              </a:spcBef>
              <a:spcAft>
                <a:spcPts val="1600"/>
              </a:spcAft>
              <a:buNone/>
            </a:pPr>
            <a:r>
              <a:t/>
            </a:r>
            <a:endParaRPr/>
          </a:p>
        </p:txBody>
      </p:sp>
      <p:sp>
        <p:nvSpPr>
          <p:cNvPr id="427" name="Google Shape;427;p65"/>
          <p:cNvSpPr txBox="1"/>
          <p:nvPr>
            <p:ph idx="2" type="body"/>
          </p:nvPr>
        </p:nvSpPr>
        <p:spPr>
          <a:xfrm>
            <a:off x="4694100" y="2291800"/>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NLP is also very important in the regulatory side of things</a:t>
            </a:r>
            <a:endParaRPr/>
          </a:p>
          <a:p>
            <a:pPr indent="-317500" lvl="0" marL="457200" rtl="0" algn="l">
              <a:spcBef>
                <a:spcPts val="0"/>
              </a:spcBef>
              <a:spcAft>
                <a:spcPts val="0"/>
              </a:spcAft>
              <a:buSzPts val="1400"/>
              <a:buChar char="●"/>
            </a:pPr>
            <a:r>
              <a:rPr lang="en"/>
              <a:t>Analysis of Investor Prospectuses</a:t>
            </a:r>
            <a:endParaRPr/>
          </a:p>
          <a:p>
            <a:pPr indent="-317500" lvl="0" marL="457200" rtl="0" algn="l">
              <a:spcBef>
                <a:spcPts val="0"/>
              </a:spcBef>
              <a:spcAft>
                <a:spcPts val="0"/>
              </a:spcAft>
              <a:buSzPts val="1400"/>
              <a:buChar char="●"/>
            </a:pPr>
            <a:r>
              <a:rPr lang="en"/>
              <a:t>NLP for Anti Money Laundering/Fraud Detection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Sentence Classification for Investment Rules Detection</a:t>
            </a:r>
            <a:endParaRPr/>
          </a:p>
        </p:txBody>
      </p:sp>
      <p:sp>
        <p:nvSpPr>
          <p:cNvPr id="433" name="Google Shape;433;p6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Youness Mansar and Sira Ferradans, </a:t>
            </a:r>
            <a:r>
              <a:rPr lang="en"/>
              <a:t>Fortia Financial Solutions</a:t>
            </a:r>
            <a:r>
              <a:rPr lang="en"/>
              <a:t> (2018) Association for </a:t>
            </a:r>
            <a:r>
              <a:rPr lang="en"/>
              <a:t>computational</a:t>
            </a:r>
            <a:r>
              <a:rPr lang="en"/>
              <a:t> Linguistics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Description</a:t>
            </a:r>
            <a:endParaRPr/>
          </a:p>
        </p:txBody>
      </p:sp>
      <p:sp>
        <p:nvSpPr>
          <p:cNvPr id="439" name="Google Shape;439;p6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regulatory change each 12 minutes per day in 2015 (Thomson Reuters)</a:t>
            </a:r>
            <a:endParaRPr/>
          </a:p>
          <a:p>
            <a:pPr indent="-317500" lvl="0" marL="457200" rtl="0" algn="l">
              <a:spcBef>
                <a:spcPts val="0"/>
              </a:spcBef>
              <a:spcAft>
                <a:spcPts val="0"/>
              </a:spcAft>
              <a:buSzPts val="1400"/>
              <a:buChar char="●"/>
            </a:pPr>
            <a:r>
              <a:rPr lang="en"/>
              <a:t>Income dedicated to fines and settlements increased by 45x in the years around 2016</a:t>
            </a:r>
            <a:endParaRPr/>
          </a:p>
          <a:p>
            <a:pPr indent="-317500" lvl="0" marL="457200" rtl="0" algn="l">
              <a:spcBef>
                <a:spcPts val="0"/>
              </a:spcBef>
              <a:spcAft>
                <a:spcPts val="0"/>
              </a:spcAft>
              <a:buSzPts val="1400"/>
              <a:buChar char="●"/>
            </a:pPr>
            <a:r>
              <a:rPr lang="en"/>
              <a:t>Current protocol for rule </a:t>
            </a:r>
            <a:r>
              <a:rPr lang="en"/>
              <a:t>identification</a:t>
            </a:r>
            <a:endParaRPr/>
          </a:p>
          <a:p>
            <a:pPr indent="-304800" lvl="1" marL="914400" rtl="0" algn="l">
              <a:spcBef>
                <a:spcPts val="0"/>
              </a:spcBef>
              <a:spcAft>
                <a:spcPts val="0"/>
              </a:spcAft>
              <a:buSzPts val="1200"/>
              <a:buChar char="○"/>
            </a:pPr>
            <a:r>
              <a:rPr lang="en"/>
              <a:t>Humans essentially highlight the pertinent rules in investment prospectuses</a:t>
            </a:r>
            <a:endParaRPr/>
          </a:p>
        </p:txBody>
      </p:sp>
      <p:sp>
        <p:nvSpPr>
          <p:cNvPr id="440" name="Google Shape;440;p67"/>
          <p:cNvSpPr txBox="1"/>
          <p:nvPr>
            <p:ph idx="2" type="body"/>
          </p:nvPr>
        </p:nvSpPr>
        <p:spPr>
          <a:xfrm>
            <a:off x="4694100" y="225822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Paper Task:</a:t>
            </a:r>
            <a:endParaRPr/>
          </a:p>
          <a:p>
            <a:pPr indent="-304800" lvl="1" marL="914400" rtl="0" algn="l">
              <a:spcBef>
                <a:spcPts val="0"/>
              </a:spcBef>
              <a:spcAft>
                <a:spcPts val="0"/>
              </a:spcAft>
              <a:buSzPts val="1200"/>
              <a:buChar char="○"/>
            </a:pPr>
            <a:r>
              <a:rPr lang="en"/>
              <a:t>Binary classification of sentences to indicate whether a sentence relates to an investment rule or not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a:t>
            </a:r>
            <a:endParaRPr/>
          </a:p>
        </p:txBody>
      </p:sp>
      <p:pic>
        <p:nvPicPr>
          <p:cNvPr id="446" name="Google Shape;446;p68"/>
          <p:cNvPicPr preferRelativeResize="0"/>
          <p:nvPr/>
        </p:nvPicPr>
        <p:blipFill>
          <a:blip r:embed="rId3">
            <a:alphaModFix/>
          </a:blip>
          <a:stretch>
            <a:fillRect/>
          </a:stretch>
        </p:blipFill>
        <p:spPr>
          <a:xfrm>
            <a:off x="152400" y="771450"/>
            <a:ext cx="8839200" cy="2189657"/>
          </a:xfrm>
          <a:prstGeom prst="rect">
            <a:avLst/>
          </a:prstGeom>
          <a:noFill/>
          <a:ln>
            <a:noFill/>
          </a:ln>
        </p:spPr>
      </p:pic>
      <p:sp>
        <p:nvSpPr>
          <p:cNvPr id="447" name="Google Shape;447;p68"/>
          <p:cNvSpPr txBox="1"/>
          <p:nvPr/>
        </p:nvSpPr>
        <p:spPr>
          <a:xfrm>
            <a:off x="482625" y="3078425"/>
            <a:ext cx="8374500" cy="185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Investment fund prospectuses were used as a data source.</a:t>
            </a:r>
            <a:endParaRPr/>
          </a:p>
          <a:p>
            <a:pPr indent="-317500" lvl="0" marL="457200" rtl="0" algn="l">
              <a:spcBef>
                <a:spcPts val="0"/>
              </a:spcBef>
              <a:spcAft>
                <a:spcPts val="0"/>
              </a:spcAft>
              <a:buSzPts val="1400"/>
              <a:buChar char="●"/>
            </a:pPr>
            <a:r>
              <a:rPr lang="en"/>
              <a:t>Sentences were labelled as 1 or 0 based on whether they related to an </a:t>
            </a:r>
            <a:r>
              <a:rPr lang="en"/>
              <a:t>investment</a:t>
            </a:r>
            <a:r>
              <a:rPr lang="en"/>
              <a:t> rule/mandate or not</a:t>
            </a:r>
            <a:endParaRPr/>
          </a:p>
          <a:p>
            <a:pPr indent="-317500" lvl="0" marL="457200" rtl="0" algn="l">
              <a:spcBef>
                <a:spcPts val="0"/>
              </a:spcBef>
              <a:spcAft>
                <a:spcPts val="0"/>
              </a:spcAft>
              <a:buSzPts val="1400"/>
              <a:buChar char="●"/>
            </a:pPr>
            <a:r>
              <a:rPr lang="en"/>
              <a:t>Word embeddings   (GloVe) were pretrained using a corpus of the fund prospectuses and wikipedia pages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Methods - Linear network</a:t>
            </a:r>
            <a:endParaRPr/>
          </a:p>
        </p:txBody>
      </p:sp>
      <p:pic>
        <p:nvPicPr>
          <p:cNvPr id="453" name="Google Shape;453;p69"/>
          <p:cNvPicPr preferRelativeResize="0"/>
          <p:nvPr/>
        </p:nvPicPr>
        <p:blipFill>
          <a:blip r:embed="rId3">
            <a:alphaModFix/>
          </a:blip>
          <a:stretch>
            <a:fillRect/>
          </a:stretch>
        </p:blipFill>
        <p:spPr>
          <a:xfrm>
            <a:off x="2034900" y="797550"/>
            <a:ext cx="5074189" cy="42196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CNN</a:t>
            </a:r>
            <a:endParaRPr/>
          </a:p>
        </p:txBody>
      </p:sp>
      <p:pic>
        <p:nvPicPr>
          <p:cNvPr id="459" name="Google Shape;459;p70"/>
          <p:cNvPicPr preferRelativeResize="0"/>
          <p:nvPr/>
        </p:nvPicPr>
        <p:blipFill>
          <a:blip r:embed="rId3">
            <a:alphaModFix/>
          </a:blip>
          <a:stretch>
            <a:fillRect/>
          </a:stretch>
        </p:blipFill>
        <p:spPr>
          <a:xfrm>
            <a:off x="2174250" y="745375"/>
            <a:ext cx="4274130" cy="42196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LSTM</a:t>
            </a:r>
            <a:endParaRPr/>
          </a:p>
        </p:txBody>
      </p:sp>
      <p:pic>
        <p:nvPicPr>
          <p:cNvPr id="465" name="Google Shape;465;p71"/>
          <p:cNvPicPr preferRelativeResize="0"/>
          <p:nvPr/>
        </p:nvPicPr>
        <p:blipFill>
          <a:blip r:embed="rId3">
            <a:alphaModFix/>
          </a:blip>
          <a:stretch>
            <a:fillRect/>
          </a:stretch>
        </p:blipFill>
        <p:spPr>
          <a:xfrm>
            <a:off x="2274750" y="923850"/>
            <a:ext cx="4594506" cy="4219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Effect of “new” information on an asset price</a:t>
            </a:r>
            <a:endParaRPr/>
          </a:p>
        </p:txBody>
      </p:sp>
      <p:pic>
        <p:nvPicPr>
          <p:cNvPr id="101" name="Google Shape;101;p18"/>
          <p:cNvPicPr preferRelativeResize="0"/>
          <p:nvPr/>
        </p:nvPicPr>
        <p:blipFill>
          <a:blip r:embed="rId3">
            <a:alphaModFix/>
          </a:blip>
          <a:stretch>
            <a:fillRect/>
          </a:stretch>
        </p:blipFill>
        <p:spPr>
          <a:xfrm>
            <a:off x="0" y="780775"/>
            <a:ext cx="5493984" cy="4219650"/>
          </a:xfrm>
          <a:prstGeom prst="rect">
            <a:avLst/>
          </a:prstGeom>
          <a:noFill/>
          <a:ln>
            <a:noFill/>
          </a:ln>
        </p:spPr>
      </p:pic>
      <p:sp>
        <p:nvSpPr>
          <p:cNvPr id="102" name="Google Shape;102;p18"/>
          <p:cNvSpPr txBox="1"/>
          <p:nvPr/>
        </p:nvSpPr>
        <p:spPr>
          <a:xfrm>
            <a:off x="5702575" y="1777850"/>
            <a:ext cx="3222300" cy="28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United Airlines’ stock fell to about $3 from $12 in less than an hour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Culprit was the </a:t>
            </a:r>
            <a:r>
              <a:rPr lang="en"/>
              <a:t>publication</a:t>
            </a:r>
            <a:r>
              <a:rPr lang="en"/>
              <a:t> of an old news report saying united was filing for </a:t>
            </a:r>
            <a:r>
              <a:rPr lang="en"/>
              <a:t>bankruptcy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471" name="Google Shape;471;p72"/>
          <p:cNvPicPr preferRelativeResize="0"/>
          <p:nvPr/>
        </p:nvPicPr>
        <p:blipFill>
          <a:blip r:embed="rId3">
            <a:alphaModFix/>
          </a:blip>
          <a:stretch>
            <a:fillRect/>
          </a:stretch>
        </p:blipFill>
        <p:spPr>
          <a:xfrm>
            <a:off x="152400" y="771450"/>
            <a:ext cx="6046810" cy="1800300"/>
          </a:xfrm>
          <a:prstGeom prst="rect">
            <a:avLst/>
          </a:prstGeom>
          <a:noFill/>
          <a:ln>
            <a:noFill/>
          </a:ln>
        </p:spPr>
      </p:pic>
      <p:pic>
        <p:nvPicPr>
          <p:cNvPr id="472" name="Google Shape;472;p72"/>
          <p:cNvPicPr preferRelativeResize="0"/>
          <p:nvPr/>
        </p:nvPicPr>
        <p:blipFill>
          <a:blip r:embed="rId4">
            <a:alphaModFix/>
          </a:blip>
          <a:stretch>
            <a:fillRect/>
          </a:stretch>
        </p:blipFill>
        <p:spPr>
          <a:xfrm>
            <a:off x="152400" y="3019018"/>
            <a:ext cx="6046799" cy="1972082"/>
          </a:xfrm>
          <a:prstGeom prst="rect">
            <a:avLst/>
          </a:prstGeom>
          <a:noFill/>
          <a:ln>
            <a:noFill/>
          </a:ln>
        </p:spPr>
      </p:pic>
      <p:sp>
        <p:nvSpPr>
          <p:cNvPr id="473" name="Google Shape;473;p72"/>
          <p:cNvSpPr txBox="1"/>
          <p:nvPr/>
        </p:nvSpPr>
        <p:spPr>
          <a:xfrm>
            <a:off x="6404725" y="1069625"/>
            <a:ext cx="2269800" cy="11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French 10-fold cross validation</a:t>
            </a:r>
            <a:endParaRPr/>
          </a:p>
        </p:txBody>
      </p:sp>
      <p:sp>
        <p:nvSpPr>
          <p:cNvPr id="474" name="Google Shape;474;p72"/>
          <p:cNvSpPr txBox="1"/>
          <p:nvPr/>
        </p:nvSpPr>
        <p:spPr>
          <a:xfrm>
            <a:off x="6518000" y="3411513"/>
            <a:ext cx="2269800" cy="11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Englis</a:t>
            </a:r>
            <a:r>
              <a:rPr lang="en"/>
              <a:t>h 10-fold cross validation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480" name="Google Shape;480;p73"/>
          <p:cNvPicPr preferRelativeResize="0"/>
          <p:nvPr/>
        </p:nvPicPr>
        <p:blipFill>
          <a:blip r:embed="rId3">
            <a:alphaModFix/>
          </a:blip>
          <a:stretch>
            <a:fillRect/>
          </a:stretch>
        </p:blipFill>
        <p:spPr>
          <a:xfrm>
            <a:off x="552450" y="1371500"/>
            <a:ext cx="8039100" cy="2638425"/>
          </a:xfrm>
          <a:prstGeom prst="rect">
            <a:avLst/>
          </a:prstGeom>
          <a:noFill/>
          <a:ln>
            <a:noFill/>
          </a:ln>
        </p:spPr>
      </p:pic>
      <p:sp>
        <p:nvSpPr>
          <p:cNvPr id="481" name="Google Shape;481;p73"/>
          <p:cNvSpPr txBox="1"/>
          <p:nvPr/>
        </p:nvSpPr>
        <p:spPr>
          <a:xfrm>
            <a:off x="1826200" y="4009925"/>
            <a:ext cx="30654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Speed results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l">
              <a:lnSpc>
                <a:spcPct val="128571"/>
              </a:lnSpc>
              <a:spcBef>
                <a:spcPts val="0"/>
              </a:spcBef>
              <a:spcAft>
                <a:spcPts val="0"/>
              </a:spcAft>
              <a:buNone/>
            </a:pPr>
            <a:r>
              <a:rPr lang="en" sz="2100">
                <a:solidFill>
                  <a:srgbClr val="222222"/>
                </a:solidFill>
                <a:latin typeface="Arial"/>
                <a:ea typeface="Arial"/>
                <a:cs typeface="Arial"/>
                <a:sym typeface="Arial"/>
              </a:rPr>
              <a:t>From Word to Financial Time Series Embedding</a:t>
            </a:r>
            <a:endParaRPr sz="2100">
              <a:solidFill>
                <a:srgbClr val="222222"/>
              </a:solidFill>
              <a:latin typeface="Arial"/>
              <a:ea typeface="Arial"/>
              <a:cs typeface="Arial"/>
              <a:sym typeface="Arial"/>
            </a:endParaRPr>
          </a:p>
          <a:p>
            <a:pPr indent="0" lvl="0" marL="0" rtl="0" algn="ctr">
              <a:spcBef>
                <a:spcPts val="400"/>
              </a:spcBef>
              <a:spcAft>
                <a:spcPts val="0"/>
              </a:spcAft>
              <a:buNone/>
            </a:pPr>
            <a:r>
              <a:t/>
            </a:r>
            <a:endParaRPr/>
          </a:p>
        </p:txBody>
      </p:sp>
      <p:sp>
        <p:nvSpPr>
          <p:cNvPr id="487" name="Google Shape;487;p7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488" name="Google Shape;488;p7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l">
              <a:lnSpc>
                <a:spcPct val="105882"/>
              </a:lnSpc>
              <a:spcBef>
                <a:spcPts val="1100"/>
              </a:spcBef>
              <a:spcAft>
                <a:spcPts val="0"/>
              </a:spcAft>
              <a:buNone/>
            </a:pPr>
            <a:r>
              <a:rPr lang="en" sz="1350">
                <a:latin typeface="Arial"/>
                <a:ea typeface="Arial"/>
                <a:cs typeface="Arial"/>
                <a:sym typeface="Arial"/>
              </a:rPr>
              <a:t>Maxim De Bruyn</a:t>
            </a:r>
            <a:endParaRPr sz="1350" u="sng">
              <a:solidFill>
                <a:srgbClr val="0076D4"/>
              </a:solidFill>
              <a:latin typeface="Arial"/>
              <a:ea typeface="Arial"/>
              <a:cs typeface="Arial"/>
              <a:sym typeface="Arial"/>
              <a:hlinkClick r:id="rId3"/>
            </a:endParaRPr>
          </a:p>
          <a:p>
            <a:pPr indent="0" lvl="0" marL="0" rtl="0" algn="l">
              <a:lnSpc>
                <a:spcPct val="142857"/>
              </a:lnSpc>
              <a:spcBef>
                <a:spcPts val="0"/>
              </a:spcBef>
              <a:spcAft>
                <a:spcPts val="0"/>
              </a:spcAft>
              <a:buNone/>
            </a:pPr>
            <a:r>
              <a:rPr lang="en" sz="1050">
                <a:solidFill>
                  <a:srgbClr val="505050"/>
                </a:solidFill>
                <a:latin typeface="Arial"/>
                <a:ea typeface="Arial"/>
                <a:cs typeface="Arial"/>
                <a:sym typeface="Arial"/>
              </a:rPr>
              <a:t>Degroof Petercam Asset Management</a:t>
            </a:r>
            <a:endParaRPr sz="1050">
              <a:solidFill>
                <a:srgbClr val="505050"/>
              </a:solidFill>
              <a:latin typeface="Arial"/>
              <a:ea typeface="Arial"/>
              <a:cs typeface="Arial"/>
              <a:sym typeface="Arial"/>
            </a:endParaRPr>
          </a:p>
          <a:p>
            <a:pPr indent="0" lvl="0" marL="0" rtl="0" algn="ctr">
              <a:spcBef>
                <a:spcPts val="800"/>
              </a:spcBef>
              <a:spcAft>
                <a:spcPts val="0"/>
              </a:spcAft>
              <a:buNone/>
            </a:pPr>
            <a:r>
              <a:t/>
            </a:r>
            <a:endParaRPr/>
          </a:p>
        </p:txBody>
      </p:sp>
      <p:pic>
        <p:nvPicPr>
          <p:cNvPr id="489" name="Google Shape;489;p74"/>
          <p:cNvPicPr preferRelativeResize="0"/>
          <p:nvPr/>
        </p:nvPicPr>
        <p:blipFill>
          <a:blip r:embed="rId4">
            <a:alphaModFix/>
          </a:blip>
          <a:stretch>
            <a:fillRect/>
          </a:stretch>
        </p:blipFill>
        <p:spPr>
          <a:xfrm>
            <a:off x="4552950" y="820600"/>
            <a:ext cx="4610100" cy="3371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95" name="Google Shape;495;p7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Just as we have pre-trained word vectors as the building blocks of various NLP tasks, can we do the same for financial time series?</a:t>
            </a:r>
            <a:endParaRPr/>
          </a:p>
          <a:p>
            <a:pPr indent="-317500" lvl="0" marL="457200" rtl="0" algn="l">
              <a:spcBef>
                <a:spcPts val="0"/>
              </a:spcBef>
              <a:spcAft>
                <a:spcPts val="0"/>
              </a:spcAft>
              <a:buSzPts val="1400"/>
              <a:buChar char="●"/>
            </a:pPr>
            <a:r>
              <a:rPr lang="en"/>
              <a:t>What is the “lexicon” for financial time series?</a:t>
            </a:r>
            <a:endParaRPr/>
          </a:p>
          <a:p>
            <a:pPr indent="-304800" lvl="1" marL="914400" rtl="0" algn="l">
              <a:spcBef>
                <a:spcPts val="0"/>
              </a:spcBef>
              <a:spcAft>
                <a:spcPts val="0"/>
              </a:spcAft>
              <a:buSzPts val="1200"/>
              <a:buChar char="○"/>
            </a:pPr>
            <a:r>
              <a:rPr lang="en"/>
              <a:t>The universe of </a:t>
            </a:r>
            <a:r>
              <a:rPr lang="en"/>
              <a:t>investable</a:t>
            </a:r>
            <a:r>
              <a:rPr lang="en"/>
              <a:t> assets</a:t>
            </a:r>
            <a:endParaRPr/>
          </a:p>
        </p:txBody>
      </p:sp>
      <p:sp>
        <p:nvSpPr>
          <p:cNvPr id="496" name="Google Shape;496;p7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Such vectors can be used to visualize the investable universe by using methods such as t-SNE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502" name="Google Shape;502;p7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Holdings of the Vanguard Total World Stock ETF</a:t>
            </a:r>
            <a:endParaRPr/>
          </a:p>
          <a:p>
            <a:pPr indent="-342900" lvl="0" marL="457200" rtl="0" algn="l">
              <a:spcBef>
                <a:spcPts val="0"/>
              </a:spcBef>
              <a:spcAft>
                <a:spcPts val="0"/>
              </a:spcAft>
              <a:buSzPts val="1800"/>
              <a:buChar char="●"/>
            </a:pPr>
            <a:r>
              <a:rPr lang="en"/>
              <a:t>7857 instruments</a:t>
            </a:r>
            <a:endParaRPr/>
          </a:p>
          <a:p>
            <a:pPr indent="-342900" lvl="0" marL="457200" rtl="0" algn="l">
              <a:spcBef>
                <a:spcPts val="0"/>
              </a:spcBef>
              <a:spcAft>
                <a:spcPts val="0"/>
              </a:spcAft>
              <a:buSzPts val="1800"/>
              <a:buChar char="●"/>
            </a:pPr>
            <a:r>
              <a:rPr lang="en"/>
              <a:t>11 sectors, 24 industry groups, 37 currencies, 69 countries</a:t>
            </a:r>
            <a:endParaRPr/>
          </a:p>
          <a:p>
            <a:pPr indent="-342900" lvl="0" marL="457200" rtl="0" algn="l">
              <a:spcBef>
                <a:spcPts val="0"/>
              </a:spcBef>
              <a:spcAft>
                <a:spcPts val="0"/>
              </a:spcAft>
              <a:buSzPts val="1800"/>
              <a:buChar char="●"/>
            </a:pPr>
            <a:r>
              <a:rPr lang="en"/>
              <a:t>Time series are constructed by using total returns</a:t>
            </a:r>
            <a:endParaRPr/>
          </a:p>
          <a:p>
            <a:pPr indent="-342900" lvl="0" marL="457200" rtl="0" algn="l">
              <a:spcBef>
                <a:spcPts val="0"/>
              </a:spcBef>
              <a:spcAft>
                <a:spcPts val="0"/>
              </a:spcAft>
              <a:buSzPts val="1800"/>
              <a:buChar char="●"/>
            </a:pPr>
            <a:r>
              <a:rPr lang="en"/>
              <a:t>December 31 2016 to December 31 2017 used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08" name="Google Shape;508;p7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Methods Used</a:t>
            </a:r>
            <a:endParaRPr/>
          </a:p>
          <a:p>
            <a:pPr indent="-317500" lvl="1" marL="914400" rtl="0" algn="l">
              <a:spcBef>
                <a:spcPts val="0"/>
              </a:spcBef>
              <a:spcAft>
                <a:spcPts val="0"/>
              </a:spcAft>
              <a:buSzPts val="1400"/>
              <a:buChar char="○"/>
            </a:pPr>
            <a:r>
              <a:rPr lang="en"/>
              <a:t>Skip Gram method</a:t>
            </a:r>
            <a:endParaRPr/>
          </a:p>
          <a:p>
            <a:pPr indent="-317500" lvl="1" marL="914400" rtl="0" algn="l">
              <a:spcBef>
                <a:spcPts val="0"/>
              </a:spcBef>
              <a:spcAft>
                <a:spcPts val="0"/>
              </a:spcAft>
              <a:buSzPts val="1400"/>
              <a:buChar char="○"/>
            </a:pPr>
            <a:r>
              <a:rPr lang="en"/>
              <a:t>Glove </a:t>
            </a:r>
            <a:r>
              <a:rPr lang="en"/>
              <a:t>Covariance/</a:t>
            </a:r>
            <a:r>
              <a:rPr lang="en"/>
              <a:t>Glove Correlation</a:t>
            </a:r>
            <a:endParaRPr/>
          </a:p>
          <a:p>
            <a:pPr indent="-342900" lvl="0" marL="457200" rtl="0" algn="l">
              <a:spcBef>
                <a:spcPts val="0"/>
              </a:spcBef>
              <a:spcAft>
                <a:spcPts val="0"/>
              </a:spcAft>
              <a:buSzPts val="1800"/>
              <a:buChar char="●"/>
            </a:pPr>
            <a:r>
              <a:rPr lang="en"/>
              <a:t>300 dimensional vectors trained</a:t>
            </a:r>
            <a:endParaRPr/>
          </a:p>
          <a:p>
            <a:pPr indent="-342900" lvl="0" marL="457200" rtl="0" algn="l">
              <a:spcBef>
                <a:spcPts val="0"/>
              </a:spcBef>
              <a:spcAft>
                <a:spcPts val="0"/>
              </a:spcAft>
              <a:buSzPts val="1800"/>
              <a:buChar char="●"/>
            </a:pPr>
            <a:r>
              <a:rPr lang="en"/>
              <a:t>Visual </a:t>
            </a:r>
            <a:r>
              <a:rPr lang="en"/>
              <a:t>examination</a:t>
            </a:r>
            <a:r>
              <a:rPr lang="en"/>
              <a:t> of the vector representation using T-SNE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514" name="Google Shape;514;p78"/>
          <p:cNvPicPr preferRelativeResize="0"/>
          <p:nvPr/>
        </p:nvPicPr>
        <p:blipFill>
          <a:blip r:embed="rId3">
            <a:alphaModFix/>
          </a:blip>
          <a:stretch>
            <a:fillRect/>
          </a:stretch>
        </p:blipFill>
        <p:spPr>
          <a:xfrm>
            <a:off x="74150" y="1724050"/>
            <a:ext cx="5848059" cy="3332274"/>
          </a:xfrm>
          <a:prstGeom prst="rect">
            <a:avLst/>
          </a:prstGeom>
          <a:noFill/>
          <a:ln>
            <a:noFill/>
          </a:ln>
        </p:spPr>
      </p:pic>
      <p:sp>
        <p:nvSpPr>
          <p:cNvPr id="515" name="Google Shape;515;p78"/>
          <p:cNvSpPr txBox="1"/>
          <p:nvPr/>
        </p:nvSpPr>
        <p:spPr>
          <a:xfrm>
            <a:off x="6039475" y="1826200"/>
            <a:ext cx="2987100" cy="32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T-SNE representation of GloVe Covariance vectors (colored by currency). JPY instruments are clustered on the bottom right (green), USD instruments are clustered on the top left, European currencies (EUR, SEK, GBP, etc.) are clustered on the top right.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Visualization of embeddings</a:t>
            </a:r>
            <a:endParaRPr/>
          </a:p>
        </p:txBody>
      </p:sp>
      <p:sp>
        <p:nvSpPr>
          <p:cNvPr id="521" name="Google Shape;521;p79"/>
          <p:cNvSpPr txBox="1"/>
          <p:nvPr/>
        </p:nvSpPr>
        <p:spPr>
          <a:xfrm>
            <a:off x="232950" y="1899000"/>
            <a:ext cx="8870700" cy="12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https://projector.tensorflow.org/?config=https://raw.githubusercontent.com/maximedb/stock2vec/master/embeddings/config.json</a:t>
            </a:r>
            <a:r>
              <a:rPr lang="en"/>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Noise</a:t>
            </a:r>
            <a:endParaRPr/>
          </a:p>
        </p:txBody>
      </p:sp>
      <p:sp>
        <p:nvSpPr>
          <p:cNvPr id="527" name="Google Shape;527;p8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528" name="Google Shape;528;p80"/>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Imperfect data and some </a:t>
            </a:r>
            <a:r>
              <a:rPr lang="en"/>
              <a:t>interesting</a:t>
            </a:r>
            <a:r>
              <a:rPr lang="en"/>
              <a:t> results</a:t>
            </a:r>
            <a:endParaRPr/>
          </a:p>
        </p:txBody>
      </p:sp>
      <p:pic>
        <p:nvPicPr>
          <p:cNvPr id="529" name="Google Shape;529;p80"/>
          <p:cNvPicPr preferRelativeResize="0"/>
          <p:nvPr/>
        </p:nvPicPr>
        <p:blipFill>
          <a:blip r:embed="rId3">
            <a:alphaModFix/>
          </a:blip>
          <a:stretch>
            <a:fillRect/>
          </a:stretch>
        </p:blipFill>
        <p:spPr>
          <a:xfrm>
            <a:off x="4572000" y="2180750"/>
            <a:ext cx="4572001" cy="130356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535" name="Google Shape;535;p8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Politeness as a predictor of stock price</a:t>
            </a:r>
            <a:endParaRPr/>
          </a:p>
          <a:p>
            <a:pPr indent="-342900" lvl="0" marL="457200" rtl="0" algn="l">
              <a:spcBef>
                <a:spcPts val="0"/>
              </a:spcBef>
              <a:spcAft>
                <a:spcPts val="0"/>
              </a:spcAft>
              <a:buSzPts val="1800"/>
              <a:buChar char="●"/>
            </a:pPr>
            <a:r>
              <a:rPr lang="en"/>
              <a:t>Chief executives that said “please”, “thank you” and “you’re welcome” more often enjoyed a better subsequent share price performance.</a:t>
            </a:r>
            <a:endParaRPr/>
          </a:p>
          <a:p>
            <a:pPr indent="-342900" lvl="0" marL="457200" rtl="0" algn="l">
              <a:spcBef>
                <a:spcPts val="0"/>
              </a:spcBef>
              <a:spcAft>
                <a:spcPts val="0"/>
              </a:spcAft>
              <a:buSzPts val="1800"/>
              <a:buChar char="●"/>
            </a:pPr>
            <a:r>
              <a:rPr lang="en"/>
              <a:t>“butter production of Bangladesh is closely correlated to the returns of the US stock market” -Leinweber</a:t>
            </a:r>
            <a:endParaRPr/>
          </a:p>
          <a:p>
            <a:pPr indent="0" lvl="0" marL="45720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Markets are very Reactive: The 2010 Flash Crash</a:t>
            </a:r>
            <a:endParaRPr/>
          </a:p>
        </p:txBody>
      </p:sp>
      <p:pic>
        <p:nvPicPr>
          <p:cNvPr id="108" name="Google Shape;108;p19"/>
          <p:cNvPicPr preferRelativeResize="0"/>
          <p:nvPr/>
        </p:nvPicPr>
        <p:blipFill>
          <a:blip r:embed="rId3">
            <a:alphaModFix/>
          </a:blip>
          <a:stretch>
            <a:fillRect/>
          </a:stretch>
        </p:blipFill>
        <p:spPr>
          <a:xfrm>
            <a:off x="4717363" y="1455250"/>
            <a:ext cx="3781425" cy="2419350"/>
          </a:xfrm>
          <a:prstGeom prst="rect">
            <a:avLst/>
          </a:prstGeom>
          <a:noFill/>
          <a:ln>
            <a:noFill/>
          </a:ln>
        </p:spPr>
      </p:pic>
      <p:sp>
        <p:nvSpPr>
          <p:cNvPr id="109" name="Google Shape;109;p19"/>
          <p:cNvSpPr txBox="1"/>
          <p:nvPr/>
        </p:nvSpPr>
        <p:spPr>
          <a:xfrm>
            <a:off x="3830500" y="4079350"/>
            <a:ext cx="46683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22222"/>
                </a:solidFill>
                <a:highlight>
                  <a:srgbClr val="FFFFFF"/>
                </a:highlight>
              </a:rPr>
              <a:t>The DJIA on May 6, 2010 (11:00 AM - 4:00 PM EST)</a:t>
            </a:r>
            <a:endParaRPr/>
          </a:p>
        </p:txBody>
      </p:sp>
      <p:sp>
        <p:nvSpPr>
          <p:cNvPr id="110" name="Google Shape;110;p19"/>
          <p:cNvSpPr txBox="1"/>
          <p:nvPr/>
        </p:nvSpPr>
        <p:spPr>
          <a:xfrm>
            <a:off x="456575" y="1675375"/>
            <a:ext cx="3578100" cy="20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trillion dollar market crash that lasted for approximately 36 minutes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instances as well:</a:t>
            </a:r>
            <a:endParaRPr/>
          </a:p>
          <a:p>
            <a:pPr indent="-317500" lvl="0" marL="457200" rtl="0" algn="l">
              <a:spcBef>
                <a:spcPts val="0"/>
              </a:spcBef>
              <a:spcAft>
                <a:spcPts val="0"/>
              </a:spcAft>
              <a:buSzPts val="1400"/>
              <a:buChar char="●"/>
            </a:pPr>
            <a:r>
              <a:rPr lang="en"/>
              <a:t>Most recently Monday, August 24, 2015</a:t>
            </a:r>
            <a:endParaRPr/>
          </a:p>
          <a:p>
            <a:pPr indent="-317500" lvl="0" marL="457200" rtl="0" algn="l">
              <a:spcBef>
                <a:spcPts val="0"/>
              </a:spcBef>
              <a:spcAft>
                <a:spcPts val="0"/>
              </a:spcAft>
              <a:buSzPts val="1400"/>
              <a:buChar char="●"/>
            </a:pPr>
            <a:r>
              <a:rPr lang="en"/>
              <a:t>1000 point drop in the 1st 5 minutes of trading</a:t>
            </a:r>
            <a:endParaRPr/>
          </a:p>
          <a:p>
            <a:pPr indent="0" lvl="0" marL="0" rtl="0" algn="l">
              <a:spcBef>
                <a:spcPts val="0"/>
              </a:spcBef>
              <a:spcAft>
                <a:spcPts val="0"/>
              </a:spcAft>
              <a:buNone/>
            </a:pPr>
            <a:r>
              <a:rPr lang="en"/>
              <a:t>Most trading falls are recovered within a few minutes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Pitfalls of Using Social Media Information</a:t>
            </a:r>
            <a:endParaRPr/>
          </a:p>
        </p:txBody>
      </p:sp>
      <p:sp>
        <p:nvSpPr>
          <p:cNvPr id="541" name="Google Shape;541;p82"/>
          <p:cNvSpPr txBox="1"/>
          <p:nvPr>
            <p:ph idx="4294967295" type="body"/>
          </p:nvPr>
        </p:nvSpPr>
        <p:spPr>
          <a:xfrm>
            <a:off x="397375" y="1032425"/>
            <a:ext cx="3352800" cy="289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do we check for reliability?</a:t>
            </a:r>
            <a:endParaRPr/>
          </a:p>
          <a:p>
            <a:pPr indent="-342900" lvl="0" marL="457200" rtl="0" algn="l">
              <a:spcBef>
                <a:spcPts val="0"/>
              </a:spcBef>
              <a:spcAft>
                <a:spcPts val="0"/>
              </a:spcAft>
              <a:buSzPts val="1800"/>
              <a:buChar char="●"/>
            </a:pPr>
            <a:r>
              <a:rPr lang="en"/>
              <a:t>Examples:</a:t>
            </a:r>
            <a:endParaRPr/>
          </a:p>
          <a:p>
            <a:pPr indent="-317500" lvl="1" marL="914400" rtl="0" algn="l">
              <a:spcBef>
                <a:spcPts val="0"/>
              </a:spcBef>
              <a:spcAft>
                <a:spcPts val="0"/>
              </a:spcAft>
              <a:buSzPts val="1400"/>
              <a:buChar char="○"/>
            </a:pPr>
            <a:r>
              <a:rPr lang="en"/>
              <a:t>TSLA (Hard for humans)</a:t>
            </a:r>
            <a:endParaRPr/>
          </a:p>
          <a:p>
            <a:pPr indent="-317500" lvl="1" marL="914400" rtl="0" algn="l">
              <a:spcBef>
                <a:spcPts val="0"/>
              </a:spcBef>
              <a:spcAft>
                <a:spcPts val="0"/>
              </a:spcAft>
              <a:buSzPts val="1400"/>
              <a:buChar char="○"/>
            </a:pPr>
            <a:r>
              <a:rPr lang="en"/>
              <a:t>AP White House Tweet</a:t>
            </a:r>
            <a:endParaRPr/>
          </a:p>
          <a:p>
            <a:pPr indent="0" lvl="0" marL="457200" rtl="0" algn="l">
              <a:spcBef>
                <a:spcPts val="1600"/>
              </a:spcBef>
              <a:spcAft>
                <a:spcPts val="1600"/>
              </a:spcAft>
              <a:buNone/>
            </a:pPr>
            <a:r>
              <a:t/>
            </a:r>
            <a:endParaRPr/>
          </a:p>
        </p:txBody>
      </p:sp>
      <p:pic>
        <p:nvPicPr>
          <p:cNvPr id="542" name="Google Shape;542;p82"/>
          <p:cNvPicPr preferRelativeResize="0"/>
          <p:nvPr/>
        </p:nvPicPr>
        <p:blipFill>
          <a:blip r:embed="rId3">
            <a:alphaModFix/>
          </a:blip>
          <a:stretch>
            <a:fillRect/>
          </a:stretch>
        </p:blipFill>
        <p:spPr>
          <a:xfrm>
            <a:off x="4721100" y="2140750"/>
            <a:ext cx="4114800" cy="2571750"/>
          </a:xfrm>
          <a:prstGeom prst="rect">
            <a:avLst/>
          </a:prstGeom>
          <a:noFill/>
          <a:ln>
            <a:noFill/>
          </a:ln>
        </p:spPr>
      </p:pic>
      <p:pic>
        <p:nvPicPr>
          <p:cNvPr id="543" name="Google Shape;543;p82"/>
          <p:cNvPicPr preferRelativeResize="0"/>
          <p:nvPr/>
        </p:nvPicPr>
        <p:blipFill>
          <a:blip r:embed="rId4">
            <a:alphaModFix/>
          </a:blip>
          <a:stretch>
            <a:fillRect/>
          </a:stretch>
        </p:blipFill>
        <p:spPr>
          <a:xfrm>
            <a:off x="3750100" y="678349"/>
            <a:ext cx="5393899" cy="1403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cxnSp>
        <p:nvCxnSpPr>
          <p:cNvPr id="548" name="Google Shape;548;p83"/>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pic>
        <p:nvPicPr>
          <p:cNvPr id="549" name="Google Shape;549;p83"/>
          <p:cNvPicPr preferRelativeResize="0"/>
          <p:nvPr/>
        </p:nvPicPr>
        <p:blipFill>
          <a:blip r:embed="rId3">
            <a:alphaModFix/>
          </a:blip>
          <a:stretch>
            <a:fillRect/>
          </a:stretch>
        </p:blipFill>
        <p:spPr>
          <a:xfrm>
            <a:off x="-2" y="0"/>
            <a:ext cx="3690403" cy="5143499"/>
          </a:xfrm>
          <a:prstGeom prst="rect">
            <a:avLst/>
          </a:prstGeom>
          <a:noFill/>
          <a:ln>
            <a:noFill/>
          </a:ln>
        </p:spPr>
      </p:pic>
      <p:pic>
        <p:nvPicPr>
          <p:cNvPr id="550" name="Google Shape;550;p83"/>
          <p:cNvPicPr preferRelativeResize="0"/>
          <p:nvPr/>
        </p:nvPicPr>
        <p:blipFill>
          <a:blip r:embed="rId4">
            <a:alphaModFix/>
          </a:blip>
          <a:stretch>
            <a:fillRect/>
          </a:stretch>
        </p:blipFill>
        <p:spPr>
          <a:xfrm>
            <a:off x="3842801" y="152400"/>
            <a:ext cx="5148799" cy="25867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 filings, Feed parsing</a:t>
            </a:r>
            <a:endParaRPr/>
          </a:p>
        </p:txBody>
      </p:sp>
      <p:pic>
        <p:nvPicPr>
          <p:cNvPr id="556" name="Google Shape;556;p84"/>
          <p:cNvPicPr preferRelativeResize="0"/>
          <p:nvPr/>
        </p:nvPicPr>
        <p:blipFill>
          <a:blip r:embed="rId3">
            <a:alphaModFix/>
          </a:blip>
          <a:stretch>
            <a:fillRect/>
          </a:stretch>
        </p:blipFill>
        <p:spPr>
          <a:xfrm>
            <a:off x="4114800" y="967125"/>
            <a:ext cx="5029200" cy="2286000"/>
          </a:xfrm>
          <a:prstGeom prst="rect">
            <a:avLst/>
          </a:prstGeom>
          <a:noFill/>
          <a:ln>
            <a:noFill/>
          </a:ln>
        </p:spPr>
      </p:pic>
      <p:sp>
        <p:nvSpPr>
          <p:cNvPr id="557" name="Google Shape;557;p84"/>
          <p:cNvSpPr txBox="1"/>
          <p:nvPr/>
        </p:nvSpPr>
        <p:spPr>
          <a:xfrm>
            <a:off x="158400" y="1060375"/>
            <a:ext cx="3857700" cy="385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One of the common “NLP” techniques is simple parsing of data</a:t>
            </a:r>
            <a:endParaRPr/>
          </a:p>
          <a:p>
            <a:pPr indent="-317500" lvl="0" marL="457200" rtl="0" algn="l">
              <a:spcBef>
                <a:spcPts val="0"/>
              </a:spcBef>
              <a:spcAft>
                <a:spcPts val="0"/>
              </a:spcAft>
              <a:buSzPts val="1400"/>
              <a:buChar char="●"/>
            </a:pPr>
            <a:r>
              <a:rPr lang="en"/>
              <a:t>Company filings are made at the SEC before/after significant company events</a:t>
            </a:r>
            <a:endParaRPr/>
          </a:p>
          <a:p>
            <a:pPr indent="-317500" lvl="0" marL="457200" rtl="0" algn="l">
              <a:spcBef>
                <a:spcPts val="0"/>
              </a:spcBef>
              <a:spcAft>
                <a:spcPts val="0"/>
              </a:spcAft>
              <a:buSzPts val="1400"/>
              <a:buChar char="●"/>
            </a:pPr>
            <a:r>
              <a:rPr lang="en"/>
              <a:t>Hedge Funds, Traders etc. continuously monitor these filings and make trading decisions based on changes.</a:t>
            </a:r>
            <a:endParaRPr/>
          </a:p>
          <a:p>
            <a:pPr indent="-317500" lvl="0" marL="457200" rtl="0" algn="l">
              <a:spcBef>
                <a:spcPts val="0"/>
              </a:spcBef>
              <a:spcAft>
                <a:spcPts val="0"/>
              </a:spcAft>
              <a:buSzPts val="1400"/>
              <a:buChar char="●"/>
            </a:pPr>
            <a:r>
              <a:rPr lang="en"/>
              <a:t>Example of manipulation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8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NLP for KYC/AML</a:t>
            </a:r>
            <a:endParaRPr/>
          </a:p>
        </p:txBody>
      </p:sp>
      <p:sp>
        <p:nvSpPr>
          <p:cNvPr id="563" name="Google Shape;563;p8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Anti Money Laundering/ Terror Lists are an important consideration for financial Institutions</a:t>
            </a:r>
            <a:endParaRPr/>
          </a:p>
          <a:p>
            <a:pPr indent="-317500" lvl="0" marL="457200" rtl="0" algn="l">
              <a:spcBef>
                <a:spcPts val="0"/>
              </a:spcBef>
              <a:spcAft>
                <a:spcPts val="0"/>
              </a:spcAft>
              <a:buSzPts val="1400"/>
              <a:buChar char="●"/>
            </a:pPr>
            <a:r>
              <a:rPr lang="en"/>
              <a:t>Need to determine if a new client, especially in Wealth management has terrorist links</a:t>
            </a:r>
            <a:endParaRPr/>
          </a:p>
          <a:p>
            <a:pPr indent="-317500" lvl="0" marL="457200" rtl="0" algn="l">
              <a:spcBef>
                <a:spcPts val="0"/>
              </a:spcBef>
              <a:spcAft>
                <a:spcPts val="0"/>
              </a:spcAft>
              <a:buSzPts val="1400"/>
              <a:buChar char="●"/>
            </a:pPr>
            <a:r>
              <a:rPr lang="en"/>
              <a:t>Techniques</a:t>
            </a:r>
            <a:endParaRPr/>
          </a:p>
          <a:p>
            <a:pPr indent="-304800" lvl="1" marL="914400" rtl="0" algn="l">
              <a:spcBef>
                <a:spcPts val="0"/>
              </a:spcBef>
              <a:spcAft>
                <a:spcPts val="0"/>
              </a:spcAft>
              <a:buSzPts val="1200"/>
              <a:buChar char="○"/>
            </a:pPr>
            <a:r>
              <a:rPr lang="en"/>
              <a:t>Named Entity </a:t>
            </a:r>
            <a:r>
              <a:rPr lang="en"/>
              <a:t>Recognition</a:t>
            </a:r>
            <a:endParaRPr/>
          </a:p>
          <a:p>
            <a:pPr indent="-304800" lvl="1" marL="914400" rtl="0" algn="l">
              <a:spcBef>
                <a:spcPts val="0"/>
              </a:spcBef>
              <a:spcAft>
                <a:spcPts val="0"/>
              </a:spcAft>
              <a:buSzPts val="1200"/>
              <a:buChar char="○"/>
            </a:pPr>
            <a:r>
              <a:rPr lang="en"/>
              <a:t>“Sentiment Analysis”</a:t>
            </a:r>
            <a:endParaRPr/>
          </a:p>
          <a:p>
            <a:pPr indent="-304800" lvl="1" marL="914400" rtl="0" algn="l">
              <a:spcBef>
                <a:spcPts val="0"/>
              </a:spcBef>
              <a:spcAft>
                <a:spcPts val="0"/>
              </a:spcAft>
              <a:buSzPts val="1200"/>
              <a:buChar char="○"/>
            </a:pPr>
            <a:r>
              <a:rPr lang="en"/>
              <a:t>Use said sentiment scores to alert humans about potential problems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8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Questions</a:t>
            </a:r>
            <a:endParaRPr/>
          </a:p>
        </p:txBody>
      </p:sp>
      <p:sp>
        <p:nvSpPr>
          <p:cNvPr id="569" name="Google Shape;569;p8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other areas of finance can NLP be used for?</a:t>
            </a:r>
            <a:endParaRPr/>
          </a:p>
          <a:p>
            <a:pPr indent="-342900" lvl="0" marL="457200" rtl="0" algn="l">
              <a:spcBef>
                <a:spcPts val="0"/>
              </a:spcBef>
              <a:spcAft>
                <a:spcPts val="0"/>
              </a:spcAft>
              <a:buSzPts val="1800"/>
              <a:buChar char="●"/>
            </a:pPr>
            <a:r>
              <a:rPr lang="en"/>
              <a:t>What the ethics of using NLP in finance, e.g. </a:t>
            </a:r>
            <a:r>
              <a:rPr lang="en"/>
              <a:t>credit scoring</a:t>
            </a:r>
            <a:endParaRPr/>
          </a:p>
          <a:p>
            <a:pPr indent="-317500" lvl="1" marL="914400" rtl="0" algn="l">
              <a:spcBef>
                <a:spcPts val="0"/>
              </a:spcBef>
              <a:spcAft>
                <a:spcPts val="0"/>
              </a:spcAft>
              <a:buSzPts val="1400"/>
              <a:buChar char="○"/>
            </a:pPr>
            <a:r>
              <a:rPr lang="en"/>
              <a:t>Weapons of Math Destruction -</a:t>
            </a:r>
            <a:r>
              <a:rPr lang="en"/>
              <a:t>O’Neil</a:t>
            </a:r>
            <a:endParaRPr/>
          </a:p>
          <a:p>
            <a:pPr indent="-342900" lvl="0" marL="457200" rtl="0" algn="l">
              <a:spcBef>
                <a:spcPts val="0"/>
              </a:spcBef>
              <a:spcAft>
                <a:spcPts val="0"/>
              </a:spcAft>
              <a:buSzPts val="1800"/>
              <a:buChar char="●"/>
            </a:pPr>
            <a:r>
              <a:rPr lang="en"/>
              <a:t>Given that we see the importance of speed in finance, what about the engineering aspects of building NLP systems?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8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575" name="Google Shape;575;p8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576" name="Google Shape;576;p87"/>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 of good tech:</a:t>
            </a:r>
            <a:endParaRPr/>
          </a:p>
          <a:p>
            <a:pPr indent="0" lvl="0" marL="0" rtl="0" algn="l">
              <a:spcBef>
                <a:spcPts val="0"/>
              </a:spcBef>
              <a:spcAft>
                <a:spcPts val="0"/>
              </a:spcAft>
              <a:buNone/>
            </a:pPr>
            <a:r>
              <a:rPr lang="en"/>
              <a:t>KCG holdings crash</a:t>
            </a:r>
            <a:endParaRPr/>
          </a:p>
        </p:txBody>
      </p:sp>
      <p:sp>
        <p:nvSpPr>
          <p:cNvPr id="116" name="Google Shape;116;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August 1, 2012</a:t>
            </a:r>
            <a:endParaRPr/>
          </a:p>
          <a:p>
            <a:pPr indent="-342900" lvl="0" marL="457200" rtl="0" algn="l">
              <a:spcBef>
                <a:spcPts val="0"/>
              </a:spcBef>
              <a:spcAft>
                <a:spcPts val="0"/>
              </a:spcAft>
              <a:buSzPts val="1800"/>
              <a:buChar char="●"/>
            </a:pPr>
            <a:r>
              <a:rPr lang="en"/>
              <a:t>A repurposed flag caused wrong code to be executed, leading to millions of incorrect orders being placed in the market</a:t>
            </a:r>
            <a:endParaRPr/>
          </a:p>
          <a:p>
            <a:pPr indent="-342900" lvl="0" marL="457200" rtl="0" algn="l">
              <a:spcBef>
                <a:spcPts val="0"/>
              </a:spcBef>
              <a:spcAft>
                <a:spcPts val="0"/>
              </a:spcAft>
              <a:buSzPts val="1800"/>
              <a:buChar char="●"/>
            </a:pPr>
            <a:r>
              <a:rPr lang="en"/>
              <a:t>For example, shares of Wizzard Software Corporation went from $3.50 to $14.76 - Wikipedia</a:t>
            </a:r>
            <a:endParaRPr/>
          </a:p>
          <a:p>
            <a:pPr indent="-342900" lvl="0" marL="457200" rtl="0" algn="l">
              <a:spcBef>
                <a:spcPts val="0"/>
              </a:spcBef>
              <a:spcAft>
                <a:spcPts val="0"/>
              </a:spcAft>
              <a:buSzPts val="1800"/>
              <a:buChar char="●"/>
            </a:pPr>
            <a:r>
              <a:rPr lang="en"/>
              <a:t>The firm lost $440 </a:t>
            </a:r>
            <a:r>
              <a:rPr lang="en"/>
              <a:t>million</a:t>
            </a:r>
            <a:r>
              <a:rPr lang="en"/>
              <a:t> in around 45 minutes.</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Alpha?</a:t>
            </a:r>
            <a:endParaRPr/>
          </a:p>
        </p:txBody>
      </p:sp>
      <p:sp>
        <p:nvSpPr>
          <p:cNvPr id="122" name="Google Shape;122;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GIven the EMH from before, unless you have better information, it should be impossible to get “Alpha”, your return should depend on your beta and the market return.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23" name="Google Shape;123;p21"/>
          <p:cNvSpPr txBox="1"/>
          <p:nvPr/>
        </p:nvSpPr>
        <p:spPr>
          <a:xfrm>
            <a:off x="3880175" y="693775"/>
            <a:ext cx="4912800" cy="29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 is the portfolio return</a:t>
            </a:r>
            <a:endParaRPr/>
          </a:p>
          <a:p>
            <a:pPr indent="0" lvl="0" marL="0" rtl="0" algn="l">
              <a:spcBef>
                <a:spcPts val="0"/>
              </a:spcBef>
              <a:spcAft>
                <a:spcPts val="0"/>
              </a:spcAft>
              <a:buNone/>
            </a:pPr>
            <a:r>
              <a:rPr lang="en"/>
              <a:t>Rf is the risk free rate of return</a:t>
            </a:r>
            <a:endParaRPr/>
          </a:p>
          <a:p>
            <a:pPr indent="0" lvl="0" marL="0" rtl="0" algn="l">
              <a:spcBef>
                <a:spcPts val="0"/>
              </a:spcBef>
              <a:spcAft>
                <a:spcPts val="0"/>
              </a:spcAft>
              <a:buNone/>
            </a:pPr>
            <a:r>
              <a:rPr lang="en"/>
              <a:t>Beta is the risk/correlation of the portfolio to a benchmark</a:t>
            </a:r>
            <a:endParaRPr/>
          </a:p>
          <a:p>
            <a:pPr indent="0" lvl="0" marL="0" rtl="0" algn="l">
              <a:spcBef>
                <a:spcPts val="0"/>
              </a:spcBef>
              <a:spcAft>
                <a:spcPts val="0"/>
              </a:spcAft>
              <a:buNone/>
            </a:pPr>
            <a:r>
              <a:rPr lang="en"/>
              <a:t>Rm represents market return</a:t>
            </a:r>
            <a:endParaRPr/>
          </a:p>
          <a:p>
            <a:pPr indent="0" lvl="0" marL="0" rtl="0" algn="l">
              <a:spcBef>
                <a:spcPts val="0"/>
              </a:spcBef>
              <a:spcAft>
                <a:spcPts val="0"/>
              </a:spcAft>
              <a:buNone/>
            </a:pPr>
            <a:r>
              <a:t/>
            </a:r>
            <a:endParaRPr/>
          </a:p>
        </p:txBody>
      </p:sp>
      <p:pic>
        <p:nvPicPr>
          <p:cNvPr id="124" name="Google Shape;124;p21"/>
          <p:cNvPicPr preferRelativeResize="0"/>
          <p:nvPr/>
        </p:nvPicPr>
        <p:blipFill>
          <a:blip r:embed="rId3">
            <a:alphaModFix/>
          </a:blip>
          <a:stretch>
            <a:fillRect/>
          </a:stretch>
        </p:blipFill>
        <p:spPr>
          <a:xfrm>
            <a:off x="4950690" y="1311200"/>
            <a:ext cx="2771775" cy="390525"/>
          </a:xfrm>
          <a:prstGeom prst="rect">
            <a:avLst/>
          </a:prstGeom>
          <a:noFill/>
          <a:ln>
            <a:noFill/>
          </a:ln>
        </p:spPr>
      </p:pic>
      <p:pic>
        <p:nvPicPr>
          <p:cNvPr id="125" name="Google Shape;125;p21"/>
          <p:cNvPicPr preferRelativeResize="0"/>
          <p:nvPr/>
        </p:nvPicPr>
        <p:blipFill>
          <a:blip r:embed="rId4">
            <a:alphaModFix/>
          </a:blip>
          <a:stretch>
            <a:fillRect/>
          </a:stretch>
        </p:blipFill>
        <p:spPr>
          <a:xfrm>
            <a:off x="4950700" y="2017121"/>
            <a:ext cx="2771775" cy="3034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